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2" r:id="rId8"/>
    <p:sldId id="261" r:id="rId9"/>
    <p:sldId id="263" r:id="rId10"/>
    <p:sldId id="269" r:id="rId11"/>
    <p:sldId id="268" r:id="rId12"/>
    <p:sldId id="270" r:id="rId13"/>
    <p:sldId id="265" r:id="rId14"/>
    <p:sldId id="275" r:id="rId15"/>
    <p:sldId id="266" r:id="rId16"/>
    <p:sldId id="267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7D5C"/>
    <a:srgbClr val="DC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5:37:32.8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5:37:35.1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5:37:37.0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692 1 24575,'-48'70'0,"-60"113"0,56-88 0,-32 60-148,7 3-1,8 3 1,6 3-1,7 3 1,-50 256-1,95-363-87,2 1 1,3 0-1,3 0 0,6 82 0,3-86-5885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5:37:50.1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5:37:50.3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5:37:50.49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5:37:20.0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5:36:39.8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5:36:39.8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1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6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88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4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4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9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8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44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34A6-BE38-4B27-89C7-CDA020A12051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704F8D3-5B5A-417E-B7B4-FFBC42558A5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1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4.png"/><Relationship Id="rId9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8BCF0-3D91-D23A-DFCB-33E67588C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Периодический закон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F2FFBA-6C4C-41DD-EF73-BFCE917CF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 УЧИТЕЛЬ ХИМИИ Екатерина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58876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8DA58-CB4E-2CF3-D53F-07451C92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A3896C-EA4E-CE20-97A0-92B44A45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2" t="27071" r="6320" b="18053"/>
          <a:stretch>
            <a:fillRect/>
          </a:stretch>
        </p:blipFill>
        <p:spPr>
          <a:xfrm>
            <a:off x="4950692" y="2393512"/>
            <a:ext cx="7241308" cy="3371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1FB34-5395-2DB9-BA06-B03CCA6C90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188" y="204315"/>
            <a:ext cx="9604375" cy="1049337"/>
          </a:xfrm>
        </p:spPr>
        <p:txBody>
          <a:bodyPr/>
          <a:lstStyle/>
          <a:p>
            <a:r>
              <a:rPr lang="ru-RU" dirty="0"/>
              <a:t>Структура Периодической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62F52-BB11-326B-386E-8EB825A626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4836" y="858265"/>
            <a:ext cx="11614728" cy="1295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/>
              <a:t>Каждый из них занимает своё место в зависимости от атомного числа. Оно показывает, сколько протонов содержит ядро атома элемента и сколько электронов в атоме находятся вокруг него. Атом каждого последующего элемента содержит на один протон больше, чем предыдущий.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AEAC118F-97A0-8509-0CC4-CD3B96134323}"/>
                  </a:ext>
                </a:extLst>
              </p14:cNvPr>
              <p14:cNvContentPartPr/>
              <p14:nvPr/>
            </p14:nvContentPartPr>
            <p14:xfrm>
              <a:off x="3247590" y="1238100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AEAC118F-97A0-8509-0CC4-CD3B96134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1470" y="123198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D59936-88B5-7FD7-FFF3-3FF3C8E05E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025" t="16050" r="14247" b="12973"/>
          <a:stretch>
            <a:fillRect/>
          </a:stretch>
        </p:blipFill>
        <p:spPr>
          <a:xfrm>
            <a:off x="0" y="2265001"/>
            <a:ext cx="4950692" cy="36236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F378D8-9D60-523D-D3D5-87FE18FCB73F}"/>
              </a:ext>
            </a:extLst>
          </p:cNvPr>
          <p:cNvSpPr txBox="1"/>
          <p:nvPr/>
        </p:nvSpPr>
        <p:spPr>
          <a:xfrm>
            <a:off x="9953048" y="3004250"/>
            <a:ext cx="223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= заряду ядра атом</a:t>
            </a:r>
            <a:br>
              <a:rPr lang="ru-RU" i="1" dirty="0"/>
            </a:br>
            <a:r>
              <a:rPr lang="ru-RU" i="1" dirty="0"/>
              <a:t>(= кол-ву протонов)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A83D9-FB6B-6E3B-E148-30AC175EC8FC}"/>
              </a:ext>
            </a:extLst>
          </p:cNvPr>
          <p:cNvSpPr txBox="1"/>
          <p:nvPr/>
        </p:nvSpPr>
        <p:spPr>
          <a:xfrm>
            <a:off x="9961418" y="4076844"/>
            <a:ext cx="2018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/>
              <a:t>= сумме масс протонов и нейтронов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96BBE-EC88-A8BC-FF99-64B241B019E6}"/>
              </a:ext>
            </a:extLst>
          </p:cNvPr>
          <p:cNvSpPr txBox="1"/>
          <p:nvPr/>
        </p:nvSpPr>
        <p:spPr>
          <a:xfrm>
            <a:off x="8335818" y="2347427"/>
            <a:ext cx="3920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Кол-во протонов=кол-во электронов!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3DC6E-FEB2-4412-6AC1-3F13AFF673CA}"/>
              </a:ext>
            </a:extLst>
          </p:cNvPr>
          <p:cNvSpPr txBox="1"/>
          <p:nvPr/>
        </p:nvSpPr>
        <p:spPr>
          <a:xfrm>
            <a:off x="3562928" y="5630403"/>
            <a:ext cx="616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к</a:t>
            </a:r>
            <a:r>
              <a:rPr lang="ru-RU" sz="1800" b="1" i="1" dirty="0"/>
              <a:t>ол-во электронов на энергетическом уровне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8D062-B5EF-5A32-403D-A2F597264203}"/>
              </a:ext>
            </a:extLst>
          </p:cNvPr>
          <p:cNvSpPr txBox="1"/>
          <p:nvPr/>
        </p:nvSpPr>
        <p:spPr>
          <a:xfrm>
            <a:off x="3800764" y="4030688"/>
            <a:ext cx="616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заряд ядра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1DBB02F-9C9F-4E6C-27F3-A504DCD6BFEF}"/>
              </a:ext>
            </a:extLst>
          </p:cNvPr>
          <p:cNvCxnSpPr/>
          <p:nvPr/>
        </p:nvCxnSpPr>
        <p:spPr>
          <a:xfrm flipH="1">
            <a:off x="3800764" y="4414982"/>
            <a:ext cx="411018" cy="41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598F269-B49E-C912-162E-B52E3DF657A2}"/>
              </a:ext>
            </a:extLst>
          </p:cNvPr>
          <p:cNvCxnSpPr/>
          <p:nvPr/>
        </p:nvCxnSpPr>
        <p:spPr>
          <a:xfrm flipH="1" flipV="1">
            <a:off x="4405745" y="5449455"/>
            <a:ext cx="544947" cy="316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371966D-99AD-A412-C7C9-9B743194890C}"/>
              </a:ext>
            </a:extLst>
          </p:cNvPr>
          <p:cNvCxnSpPr/>
          <p:nvPr/>
        </p:nvCxnSpPr>
        <p:spPr>
          <a:xfrm flipH="1" flipV="1">
            <a:off x="4853710" y="5367534"/>
            <a:ext cx="544947" cy="316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4F9AB982-67F1-4A56-87E2-8C75133E0660}"/>
              </a:ext>
            </a:extLst>
          </p:cNvPr>
          <p:cNvSpPr/>
          <p:nvPr/>
        </p:nvSpPr>
        <p:spPr>
          <a:xfrm>
            <a:off x="3387435" y="4973888"/>
            <a:ext cx="646546" cy="51324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17AD93-4B50-269D-FBFF-3DE9D9A38EE6}"/>
              </a:ext>
            </a:extLst>
          </p:cNvPr>
          <p:cNvSpPr/>
          <p:nvPr/>
        </p:nvSpPr>
        <p:spPr>
          <a:xfrm>
            <a:off x="4147127" y="5214767"/>
            <a:ext cx="334819" cy="316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CB5FB3B-1146-AD52-C7D0-3B4ACAB971C0}"/>
              </a:ext>
            </a:extLst>
          </p:cNvPr>
          <p:cNvSpPr/>
          <p:nvPr/>
        </p:nvSpPr>
        <p:spPr>
          <a:xfrm>
            <a:off x="4567382" y="5238529"/>
            <a:ext cx="334819" cy="316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8BBAA3-E69D-AA60-08C9-FD4FD66EA020}"/>
              </a:ext>
            </a:extLst>
          </p:cNvPr>
          <p:cNvSpPr txBox="1"/>
          <p:nvPr/>
        </p:nvSpPr>
        <p:spPr>
          <a:xfrm>
            <a:off x="1077191" y="6319139"/>
            <a:ext cx="10190017" cy="369332"/>
          </a:xfrm>
          <a:prstGeom prst="rect">
            <a:avLst/>
          </a:prstGeom>
          <a:solidFill>
            <a:srgbClr val="8F7D5C"/>
          </a:solidFill>
        </p:spPr>
        <p:txBody>
          <a:bodyPr wrap="square">
            <a:spAutoFit/>
          </a:bodyPr>
          <a:lstStyle/>
          <a:p>
            <a:r>
              <a:rPr lang="ru-RU" b="1" i="1" dirty="0"/>
              <a:t>Атом – сложная нейтральная частица состоящая из протонов, нейтронов и электронов.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60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EE372-21EB-4C32-B9A5-16D04C1E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DDB04-2392-F32B-7FCB-4FDC77C5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78" y="302045"/>
            <a:ext cx="10731186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Периоды — это строки таблицы. На данный момент их семь. У всех элементов одного периода одинаковое количество заполненных электронами энергетических уровней.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81BD9E-84A1-F247-1F3D-1000DC7876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27" t="8579" r="6309" b="64445"/>
          <a:stretch>
            <a:fillRect/>
          </a:stretch>
        </p:blipFill>
        <p:spPr>
          <a:xfrm>
            <a:off x="1137146" y="1748416"/>
            <a:ext cx="10012220" cy="2851293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64476607-1428-6C28-8CC5-DA38C774161F}"/>
              </a:ext>
            </a:extLst>
          </p:cNvPr>
          <p:cNvSpPr/>
          <p:nvPr/>
        </p:nvSpPr>
        <p:spPr>
          <a:xfrm>
            <a:off x="1257218" y="1853754"/>
            <a:ext cx="1292018" cy="276632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EE4CEEF-8F66-7E8A-D4F2-58FE44BD7555}"/>
              </a:ext>
            </a:extLst>
          </p:cNvPr>
          <p:cNvCxnSpPr/>
          <p:nvPr/>
        </p:nvCxnSpPr>
        <p:spPr>
          <a:xfrm>
            <a:off x="2355272" y="2540000"/>
            <a:ext cx="81834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8EC825-EFE9-5F5E-E24A-5C5D6A8B2CFE}"/>
              </a:ext>
            </a:extLst>
          </p:cNvPr>
          <p:cNvSpPr txBox="1"/>
          <p:nvPr/>
        </p:nvSpPr>
        <p:spPr>
          <a:xfrm>
            <a:off x="935181" y="4725231"/>
            <a:ext cx="6100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Периоды делятся на:</a:t>
            </a:r>
          </a:p>
          <a:p>
            <a:r>
              <a:rPr lang="ru-RU" sz="2000" dirty="0"/>
              <a:t>малые — 1, 2 и 3;</a:t>
            </a:r>
          </a:p>
          <a:p>
            <a:r>
              <a:rPr lang="ru-RU" sz="2000" dirty="0"/>
              <a:t>большие — 4, 5, 6 и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671D5-43A8-189C-2D8F-E81EB80A5EE4}"/>
              </a:ext>
            </a:extLst>
          </p:cNvPr>
          <p:cNvSpPr txBox="1"/>
          <p:nvPr/>
        </p:nvSpPr>
        <p:spPr>
          <a:xfrm>
            <a:off x="6428707" y="4704864"/>
            <a:ext cx="57632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Каждый, кроме первого, период начинается со щелочного металла, а заканчивается благородным газом.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27155-B7FA-2D7D-E166-8024E9F1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939" y="-3473"/>
            <a:ext cx="1511157" cy="10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B3D13-1DC7-919D-A28E-46F8CD39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FCDF5-2901-D25C-BB48-1C5AA00F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55ED2-0927-3ED9-9D5C-5B39C3C97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78" y="302046"/>
            <a:ext cx="10731186" cy="1551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Группы — это вертикальные столбцы. В группы в Периодической таблице объединяются элементы с одинаковым числом электронов на внешнем энергетическом уровне их атомов.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CDF2D-4773-E60F-08D1-3F0CE8DA60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27" t="8579" r="6309" b="64445"/>
          <a:stretch>
            <a:fillRect/>
          </a:stretch>
        </p:blipFill>
        <p:spPr>
          <a:xfrm>
            <a:off x="1137146" y="1748416"/>
            <a:ext cx="10012220" cy="2851293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9B119E98-7611-A6AF-263F-4CD7B9C72ABA}"/>
              </a:ext>
            </a:extLst>
          </p:cNvPr>
          <p:cNvSpPr/>
          <p:nvPr/>
        </p:nvSpPr>
        <p:spPr>
          <a:xfrm>
            <a:off x="2401457" y="1853754"/>
            <a:ext cx="8653397" cy="51643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7FFD17D-2138-BAF8-1B0C-61BF370B8D32}"/>
              </a:ext>
            </a:extLst>
          </p:cNvPr>
          <p:cNvCxnSpPr>
            <a:cxnSpLocks/>
          </p:cNvCxnSpPr>
          <p:nvPr/>
        </p:nvCxnSpPr>
        <p:spPr>
          <a:xfrm>
            <a:off x="2992582" y="2475346"/>
            <a:ext cx="0" cy="1682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E09BE0-F293-E5B8-9547-3AD1659902CC}"/>
              </a:ext>
            </a:extLst>
          </p:cNvPr>
          <p:cNvSpPr txBox="1"/>
          <p:nvPr/>
        </p:nvSpPr>
        <p:spPr>
          <a:xfrm>
            <a:off x="935181" y="4725231"/>
            <a:ext cx="6100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Группы делятся на:</a:t>
            </a:r>
          </a:p>
          <a:p>
            <a:r>
              <a:rPr lang="ru-RU" sz="2000" dirty="0"/>
              <a:t>Главные</a:t>
            </a:r>
          </a:p>
          <a:p>
            <a:r>
              <a:rPr lang="ru-RU" sz="2000" dirty="0"/>
              <a:t>Побочные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EEA5F-3295-3F6E-7DC7-7106E358B107}"/>
              </a:ext>
            </a:extLst>
          </p:cNvPr>
          <p:cNvSpPr txBox="1"/>
          <p:nvPr/>
        </p:nvSpPr>
        <p:spPr>
          <a:xfrm>
            <a:off x="6407727" y="4897275"/>
            <a:ext cx="5165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главных подгрупп: </a:t>
            </a:r>
          </a:p>
          <a:p>
            <a:r>
              <a:rPr lang="ru-RU" dirty="0"/>
              <a:t>кол-во </a:t>
            </a:r>
            <a:r>
              <a:rPr lang="en-US" dirty="0"/>
              <a:t>e</a:t>
            </a:r>
            <a:r>
              <a:rPr lang="en-US" baseline="30000" dirty="0"/>
              <a:t>−</a:t>
            </a:r>
            <a:r>
              <a:rPr lang="ru-RU" dirty="0"/>
              <a:t> на внешнем уровне = номеру группы</a:t>
            </a: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112F9D-8F90-0D35-ECEF-70DE53100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631" y="19199"/>
            <a:ext cx="1551993" cy="10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6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E3B80F-480F-D4B0-3B4B-A2745C35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71" t="8350" r="59432" b="29293"/>
          <a:stretch>
            <a:fillRect/>
          </a:stretch>
        </p:blipFill>
        <p:spPr>
          <a:xfrm>
            <a:off x="277091" y="183215"/>
            <a:ext cx="3833091" cy="6491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3F884A-CB8A-4906-3C1B-150EB04A62EF}"/>
              </a:ext>
            </a:extLst>
          </p:cNvPr>
          <p:cNvSpPr txBox="1"/>
          <p:nvPr/>
        </p:nvSpPr>
        <p:spPr>
          <a:xfrm>
            <a:off x="4290290" y="1037496"/>
            <a:ext cx="77862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 кратком варианте таблицы, используемой в школьных учебниках, элементы разделены на восемь групп. Каждая из них делится на главную (A) и побочную (B) подгруппы, которые объединяют элементы со сходными химическими свойствами.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chemeClr val="accent2"/>
                </a:solidFill>
              </a:rPr>
              <a:t>Вторая группа главная подгруппа: </a:t>
            </a:r>
            <a:r>
              <a:rPr lang="en-US" sz="2400" b="1" u="sng" dirty="0">
                <a:solidFill>
                  <a:schemeClr val="accent2"/>
                </a:solidFill>
              </a:rPr>
              <a:t>Be, Mg, Ca, Sr, Ba, Ra</a:t>
            </a:r>
          </a:p>
          <a:p>
            <a:endParaRPr lang="en-US" sz="2400" b="1" u="sng" dirty="0">
              <a:solidFill>
                <a:schemeClr val="accent2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Вторая группа побочная подгруппа: </a:t>
            </a:r>
            <a:r>
              <a:rPr lang="en-US" sz="2400" b="1" u="sng" dirty="0">
                <a:solidFill>
                  <a:srgbClr val="00B050"/>
                </a:solidFill>
              </a:rPr>
              <a:t>Zn, Cd, Hg, Cn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85D1ECF-2F10-B8F4-D872-DFCD8A63D30E}"/>
              </a:ext>
            </a:extLst>
          </p:cNvPr>
          <p:cNvCxnSpPr>
            <a:cxnSpLocks/>
          </p:cNvCxnSpPr>
          <p:nvPr/>
        </p:nvCxnSpPr>
        <p:spPr>
          <a:xfrm>
            <a:off x="2780146" y="831273"/>
            <a:ext cx="0" cy="505229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117DB0DD-F348-B8CA-0147-14E89BF22233}"/>
              </a:ext>
            </a:extLst>
          </p:cNvPr>
          <p:cNvSpPr/>
          <p:nvPr/>
        </p:nvSpPr>
        <p:spPr>
          <a:xfrm>
            <a:off x="2382985" y="531090"/>
            <a:ext cx="397162" cy="38331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A6F29A1-F6DF-A587-50D4-A907964123CF}"/>
              </a:ext>
            </a:extLst>
          </p:cNvPr>
          <p:cNvCxnSpPr/>
          <p:nvPr/>
        </p:nvCxnSpPr>
        <p:spPr>
          <a:xfrm>
            <a:off x="3288145" y="914400"/>
            <a:ext cx="0" cy="505229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AB68A2BE-A5D6-E0CC-4CFD-6888322A1E1A}"/>
              </a:ext>
            </a:extLst>
          </p:cNvPr>
          <p:cNvSpPr/>
          <p:nvPr/>
        </p:nvSpPr>
        <p:spPr>
          <a:xfrm>
            <a:off x="2964873" y="531090"/>
            <a:ext cx="397163" cy="38331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A0FF20-CF41-D375-EF18-F398809DCC64}"/>
              </a:ext>
            </a:extLst>
          </p:cNvPr>
          <p:cNvSpPr/>
          <p:nvPr/>
        </p:nvSpPr>
        <p:spPr>
          <a:xfrm>
            <a:off x="2964873" y="2558473"/>
            <a:ext cx="323271" cy="4525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673F74-5910-8693-8C86-FB7CD043C534}"/>
              </a:ext>
            </a:extLst>
          </p:cNvPr>
          <p:cNvSpPr/>
          <p:nvPr/>
        </p:nvSpPr>
        <p:spPr>
          <a:xfrm>
            <a:off x="2960255" y="3440545"/>
            <a:ext cx="323271" cy="4525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826AF6-B215-0FB4-B7FC-6962B181891E}"/>
              </a:ext>
            </a:extLst>
          </p:cNvPr>
          <p:cNvSpPr/>
          <p:nvPr/>
        </p:nvSpPr>
        <p:spPr>
          <a:xfrm>
            <a:off x="2951020" y="4322619"/>
            <a:ext cx="323271" cy="4525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07A4F5-1BFC-3ECF-01DC-15A7EF60EDD5}"/>
              </a:ext>
            </a:extLst>
          </p:cNvPr>
          <p:cNvSpPr/>
          <p:nvPr/>
        </p:nvSpPr>
        <p:spPr>
          <a:xfrm>
            <a:off x="2978729" y="5204691"/>
            <a:ext cx="323271" cy="4525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436096-90DC-A2E5-5073-E3A4376764E3}"/>
              </a:ext>
            </a:extLst>
          </p:cNvPr>
          <p:cNvSpPr/>
          <p:nvPr/>
        </p:nvSpPr>
        <p:spPr>
          <a:xfrm>
            <a:off x="2443021" y="1179148"/>
            <a:ext cx="323271" cy="4525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6618077-B258-BEFE-03FB-BAAABA4860FC}"/>
              </a:ext>
            </a:extLst>
          </p:cNvPr>
          <p:cNvSpPr/>
          <p:nvPr/>
        </p:nvSpPr>
        <p:spPr>
          <a:xfrm>
            <a:off x="2466109" y="1631730"/>
            <a:ext cx="323271" cy="4525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AF9EE65-5ADD-37C5-B94B-0EC259CB97B9}"/>
              </a:ext>
            </a:extLst>
          </p:cNvPr>
          <p:cNvSpPr/>
          <p:nvPr/>
        </p:nvSpPr>
        <p:spPr>
          <a:xfrm>
            <a:off x="2443020" y="2105891"/>
            <a:ext cx="323271" cy="4525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D2E935-A07E-F46E-A5E6-4A920304938C}"/>
              </a:ext>
            </a:extLst>
          </p:cNvPr>
          <p:cNvSpPr/>
          <p:nvPr/>
        </p:nvSpPr>
        <p:spPr>
          <a:xfrm>
            <a:off x="2449947" y="2987963"/>
            <a:ext cx="323271" cy="4525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90F8BC-5185-135B-A232-EE8E8DEE2BFB}"/>
              </a:ext>
            </a:extLst>
          </p:cNvPr>
          <p:cNvSpPr/>
          <p:nvPr/>
        </p:nvSpPr>
        <p:spPr>
          <a:xfrm>
            <a:off x="2443020" y="3870037"/>
            <a:ext cx="323271" cy="4525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B4EF7D6-FB4E-81EA-DAA2-A6243DF71A44}"/>
              </a:ext>
            </a:extLst>
          </p:cNvPr>
          <p:cNvSpPr/>
          <p:nvPr/>
        </p:nvSpPr>
        <p:spPr>
          <a:xfrm>
            <a:off x="2456875" y="4773689"/>
            <a:ext cx="323271" cy="4525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1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6791E7-4A26-5C39-4DE2-C49A58CF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19" y="106736"/>
            <a:ext cx="11156162" cy="64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4C42A-7810-D8CC-5620-56C0D6D1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82137-D92C-5616-A47E-6FDC6DB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707" y="804519"/>
            <a:ext cx="9603275" cy="4232773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На приведенном рисунке изображена модель атома химического элемента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1)  2-го периода VA группы</a:t>
            </a:r>
          </a:p>
          <a:p>
            <a:pPr marL="0" indent="0">
              <a:buNone/>
            </a:pPr>
            <a:r>
              <a:rPr lang="ru-RU" sz="2800" dirty="0"/>
              <a:t>2)  3-го периода VIIA группы</a:t>
            </a:r>
          </a:p>
          <a:p>
            <a:pPr marL="0" indent="0">
              <a:buNone/>
            </a:pPr>
            <a:r>
              <a:rPr lang="ru-RU" sz="2800" dirty="0"/>
              <a:t>3)  3-го периода VA группы</a:t>
            </a:r>
          </a:p>
          <a:p>
            <a:pPr marL="0" indent="0">
              <a:buNone/>
            </a:pPr>
            <a:r>
              <a:rPr lang="ru-RU" sz="2800" dirty="0"/>
              <a:t>4)  2-го периода VIIA группы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7D4781-D840-8592-5B6B-C1749F9B22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704"/>
          <a:stretch>
            <a:fillRect/>
          </a:stretch>
        </p:blipFill>
        <p:spPr>
          <a:xfrm>
            <a:off x="6243980" y="2000537"/>
            <a:ext cx="4414784" cy="42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8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A015-324A-48AF-1486-35A0655B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E7AEA-CB01-65AA-5034-24033443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683833"/>
            <a:ext cx="9603275" cy="4320414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/>
              <a:t>Химическому элементу 2-го периода VIA-группы соответствует схема распределения электронов</a:t>
            </a:r>
          </a:p>
          <a:p>
            <a:endParaRPr lang="ru-RU" sz="3100" dirty="0"/>
          </a:p>
          <a:p>
            <a:pPr marL="0" indent="0">
              <a:buNone/>
            </a:pPr>
            <a:r>
              <a:rPr lang="ru-RU" sz="3100" dirty="0"/>
              <a:t>1)  Рис. 1</a:t>
            </a:r>
          </a:p>
          <a:p>
            <a:pPr marL="0" indent="0">
              <a:buNone/>
            </a:pPr>
            <a:r>
              <a:rPr lang="ru-RU" sz="3100" dirty="0"/>
              <a:t>2)  Рис. 2</a:t>
            </a:r>
          </a:p>
          <a:p>
            <a:pPr marL="0" indent="0">
              <a:buNone/>
            </a:pPr>
            <a:r>
              <a:rPr lang="ru-RU" sz="3100" dirty="0"/>
              <a:t>3)  Рис. 3</a:t>
            </a:r>
          </a:p>
          <a:p>
            <a:pPr marL="0" indent="0">
              <a:buNone/>
            </a:pPr>
            <a:r>
              <a:rPr lang="ru-RU" sz="3100" dirty="0"/>
              <a:t>4)  Рис. 4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CCEA3-59ED-A67A-9589-9C363E57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26" y="1946994"/>
            <a:ext cx="6844145" cy="41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9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C6DCE-E024-D7EF-9D72-EAD0EF9D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25AFE-2368-AEA8-1227-45CA3319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667223"/>
            <a:ext cx="9603275" cy="3450613"/>
          </a:xfrm>
        </p:spPr>
        <p:txBody>
          <a:bodyPr>
            <a:normAutofit/>
          </a:bodyPr>
          <a:lstStyle/>
          <a:p>
            <a:r>
              <a:rPr lang="ru-RU" sz="2800" dirty="0"/>
              <a:t>Четыре электрона находятся во внешнем электронном слое атомов каждого из химических элементов в ряду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459E4C-F99F-B8BC-0812-B9B87B50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2258629"/>
            <a:ext cx="5327936" cy="35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2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63223-7FF1-7CB6-938B-352E75E7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валентность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EB46B-7F80-78D8-FD82-E151A02B7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5"/>
            <a:ext cx="9603275" cy="185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химии </a:t>
            </a:r>
            <a:r>
              <a:rPr lang="ru-RU" sz="2800" b="1" i="1" dirty="0"/>
              <a:t>валентностью</a:t>
            </a:r>
            <a:r>
              <a:rPr lang="ru-RU" sz="2800" dirty="0"/>
              <a:t> </a:t>
            </a:r>
            <a:r>
              <a:rPr lang="ru-RU" sz="2800" b="1" i="1" dirty="0"/>
              <a:t>называют способность атома определенного химического элемента формировать определенное число связей с другими атомами.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6A8E2-E7E7-BBC4-CFA7-8A568D196220}"/>
              </a:ext>
            </a:extLst>
          </p:cNvPr>
          <p:cNvSpPr txBox="1"/>
          <p:nvPr/>
        </p:nvSpPr>
        <p:spPr>
          <a:xfrm>
            <a:off x="371764" y="3953271"/>
            <a:ext cx="61006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Валентность в химии принято изображать римскими цифрами. Их пишут сверху над знаком элемента.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4CB8D-9DF1-5AEB-1106-DA922F016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06" t="23383" r="39931" b="17267"/>
          <a:stretch>
            <a:fillRect/>
          </a:stretch>
        </p:blipFill>
        <p:spPr>
          <a:xfrm>
            <a:off x="7128164" y="3649344"/>
            <a:ext cx="3235036" cy="27562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28BD0D-8B91-363B-403A-DCE58AE87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016" y="1404983"/>
            <a:ext cx="2243522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6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1D636-A14B-785B-2CAA-DD652353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валентность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ABD3B-AAD8-2613-208E-78C85503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2024968"/>
            <a:ext cx="6418199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Здесь:</a:t>
            </a:r>
          </a:p>
          <a:p>
            <a:r>
              <a:rPr lang="ru-RU" dirty="0"/>
              <a:t>у атома водорода всего 1 химическая связь, поэтому этот элемент одновалентный;</a:t>
            </a:r>
          </a:p>
          <a:p>
            <a:r>
              <a:rPr lang="ru-RU" dirty="0"/>
              <a:t>у атома кислорода таких связей 2, следовательно, это двухвалентный элемент;</a:t>
            </a:r>
          </a:p>
          <a:p>
            <a:r>
              <a:rPr lang="ru-RU" dirty="0"/>
              <a:t>у серы их целых 6, поэтому элемент является шестивалентным.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0A93D8-85E2-6F99-0AB7-6305E62384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42" r="31704"/>
          <a:stretch>
            <a:fillRect/>
          </a:stretch>
        </p:blipFill>
        <p:spPr>
          <a:xfrm>
            <a:off x="563418" y="1853754"/>
            <a:ext cx="4017818" cy="40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1C66D-13CD-8532-1BC4-1E2DEA36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Дмитрий Иванович </a:t>
            </a:r>
            <a:r>
              <a:rPr lang="ru-RU" dirty="0" err="1"/>
              <a:t>менделеев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0D00A-607A-2A3A-B128-D79CF76A9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1" y="2015732"/>
            <a:ext cx="7444509" cy="392325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Дмитрий Иванович Менделеев (27 января 1834, Тобольск — 20 января1907, Санкт-Петербург) — русский учёный-энциклопедист: химик, физикохимик, физик, экономист, технолог, геолог, метеоролог, нефтяник, педагог, воздухоплаватель, приборостроитель.</a:t>
            </a:r>
          </a:p>
          <a:p>
            <a:r>
              <a:rPr lang="ru-RU" dirty="0"/>
              <a:t>Профессор Императорского Санкт-Петербургского университета; член-корреспондент (по разряду «физический») Императорской Санкт-Петербургской Академии наук. Среди самых известных открытий — периодический закон химических элементов, один из фундаментальных законов мироздания, неотъемлемый для всего естествознания. Автор классического труда «Основы химии».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B16BDB-22BD-B55A-3E38-9CBC40BA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2" y="1391655"/>
            <a:ext cx="3854383" cy="4902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528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B2A29-F45B-F301-3521-F9EE0CE1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506E36-BC55-88E8-C233-18F0641B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997259"/>
            <a:ext cx="9603275" cy="3450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Существует несколько способов, как определить валентность химического элемента. Рассмотрим самый простой из них – определение валентности серы по таблице Менделеева:</a:t>
            </a:r>
          </a:p>
          <a:p>
            <a:r>
              <a:rPr lang="ru-RU" dirty="0"/>
              <a:t>высшая валентность этого элемента равняется VI, так как элемента расположен в VI группе периодической системы;</a:t>
            </a:r>
          </a:p>
          <a:p>
            <a:r>
              <a:rPr lang="ru-RU" dirty="0"/>
              <a:t>низшая валентность серы равна II (8-6=2);</a:t>
            </a:r>
          </a:p>
          <a:p>
            <a:r>
              <a:rPr lang="ru-RU" dirty="0"/>
              <a:t>промежуточные валентности – все четные числа между высшей и низшей валентностью (для серы это 4), так как элемент находится в VI группе, а это четное число.</a:t>
            </a:r>
          </a:p>
        </p:txBody>
      </p:sp>
    </p:spTree>
    <p:extLst>
      <p:ext uri="{BB962C8B-B14F-4D97-AF65-F5344CB8AC3E}">
        <p14:creationId xmlns:p14="http://schemas.microsoft.com/office/powerpoint/2010/main" val="389027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9C1F2-8E80-5EE6-743E-053E8A15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Электоотрицательность</a:t>
            </a:r>
            <a:r>
              <a:rPr lang="ru-RU" dirty="0"/>
              <a:t> (ЭО)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C3630-D9E9-433D-3F3D-A7CDA0894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Электоотрицательность</a:t>
            </a:r>
            <a:r>
              <a:rPr lang="ru-RU" dirty="0"/>
              <a:t> (ЭО) -- способность атомов притягивать валентные электроны других атомов.</a:t>
            </a:r>
          </a:p>
        </p:txBody>
      </p:sp>
    </p:spTree>
    <p:extLst>
      <p:ext uri="{BB962C8B-B14F-4D97-AF65-F5344CB8AC3E}">
        <p14:creationId xmlns:p14="http://schemas.microsoft.com/office/powerpoint/2010/main" val="206484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BC82A-4316-9A0A-E7EA-492C44C7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Степень окисления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D4E445-625D-EB42-FE77-0CB8E42ED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Степень окисления -- условный заряд на атоме в молекуле или в кристалле, который вычислен из предположения, что все ковалентные полярные связи имеют ионный характер. Значения степеней окисления часто не совпадают с реальными значениями зарядов на атомах из-за условности самого понятия «степень окисления».</a:t>
            </a:r>
          </a:p>
          <a:p>
            <a:r>
              <a:rPr lang="ru-RU" dirty="0"/>
              <a:t>Степень окисления и валентность — понятия разные.</a:t>
            </a:r>
          </a:p>
        </p:txBody>
      </p:sp>
    </p:spTree>
    <p:extLst>
      <p:ext uri="{BB962C8B-B14F-4D97-AF65-F5344CB8AC3E}">
        <p14:creationId xmlns:p14="http://schemas.microsoft.com/office/powerpoint/2010/main" val="56791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3EBE6-CF9C-3A8B-76CA-7FF8A933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3BF31-8B8C-1C0F-9A53-472B60BF0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06D0C-0A01-755B-CD8D-9943A356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537120"/>
            <a:ext cx="11379200" cy="56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9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5EA9-B7FE-5BCB-3464-14B28593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7F9C0-39FD-2427-8854-996D4672F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Повторить все понятия с 8-го класса (</a:t>
            </a:r>
            <a:r>
              <a:rPr lang="ru-RU"/>
              <a:t>по возможности)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99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9CDC3-F055-B5EE-AFD3-D970601E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B4B66-2CD9-C3CE-1C96-F25D68BC5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80" y="804519"/>
            <a:ext cx="10843490" cy="4090127"/>
          </a:xfrm>
        </p:spPr>
        <p:txBody>
          <a:bodyPr/>
          <a:lstStyle/>
          <a:p>
            <a:r>
              <a:rPr lang="ru-RU" sz="2400" dirty="0"/>
              <a:t>В 1869 году Дмитрий Иванович Менделеев сформулировал периодический закон.</a:t>
            </a:r>
          </a:p>
          <a:p>
            <a:pPr marL="0" indent="0" algn="r">
              <a:buNone/>
            </a:pPr>
            <a:r>
              <a:rPr lang="ru-RU" sz="3600" i="1" dirty="0"/>
              <a:t>«Свойства элементов, а потому и свойства образуемых ими простых и сложных тел, стоят в периодической зависимости от их атомного веса.»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A8445-1123-F80C-3515-D9BA5BF81AAF}"/>
              </a:ext>
            </a:extLst>
          </p:cNvPr>
          <p:cNvSpPr txBox="1"/>
          <p:nvPr/>
        </p:nvSpPr>
        <p:spPr>
          <a:xfrm>
            <a:off x="424240" y="5092825"/>
            <a:ext cx="11103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После открытия Периодического закона химических элементов химия перестала быть исключительно описательной. Стало возможным научное предвидение.</a:t>
            </a:r>
          </a:p>
        </p:txBody>
      </p:sp>
    </p:spTree>
    <p:extLst>
      <p:ext uri="{BB962C8B-B14F-4D97-AF65-F5344CB8AC3E}">
        <p14:creationId xmlns:p14="http://schemas.microsoft.com/office/powerpoint/2010/main" val="80349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20829-8436-B458-53AC-C6E10FB5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7FDDB-FF9B-659C-ABCB-B65E173B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79" y="2268867"/>
            <a:ext cx="4012596" cy="34506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Этот принцип Менделеев проиллюстрировал в таблице, в которой были представлены все 63 известных на тот момент химических элемента.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7A61E3-52C1-3754-4C84-116BE551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33" t="6185" r="5731" b="4749"/>
          <a:stretch>
            <a:fillRect/>
          </a:stretch>
        </p:blipFill>
        <p:spPr>
          <a:xfrm>
            <a:off x="4895850" y="-59655"/>
            <a:ext cx="7296150" cy="69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B097C-BD78-388B-5E87-5E7F0A32F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763B4-AA4C-77CE-F59A-8EAA161F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301E3-D42E-C20B-CBFF-6F223124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33" y="1853754"/>
            <a:ext cx="4476642" cy="4199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 её создании учёный предпринял ряд весьма смелых шагов. </a:t>
            </a:r>
          </a:p>
          <a:p>
            <a:pPr marL="0" indent="0">
              <a:buNone/>
            </a:pPr>
            <a:r>
              <a:rPr lang="ru-RU" dirty="0"/>
              <a:t>Во-первых, многочисленные эксперименты позволили Менделееву сделать вывод, что атомные массы некоторых элементов ранее были вычислены неправильно, и он изменил их в соответствии со своей системой. </a:t>
            </a:r>
          </a:p>
          <a:p>
            <a:pPr marL="0" indent="0">
              <a:buNone/>
            </a:pPr>
            <a:r>
              <a:rPr lang="ru-RU" dirty="0"/>
              <a:t>Во-вторых, в таблице были оставлены места для новых элементов, открытие которых учёный предсказал, подробно описав их свойства.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DBE2AA-FBE7-A096-A654-121D6EAAC4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33" t="6185" r="5731" b="4749"/>
          <a:stretch>
            <a:fillRect/>
          </a:stretch>
        </p:blipFill>
        <p:spPr>
          <a:xfrm>
            <a:off x="4895850" y="-59655"/>
            <a:ext cx="7296150" cy="69176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6530D709-1808-C8C2-3976-A911763406ED}"/>
                  </a:ext>
                </a:extLst>
              </p14:cNvPr>
              <p14:cNvContentPartPr/>
              <p14:nvPr/>
            </p14:nvContentPartPr>
            <p14:xfrm>
              <a:off x="2171550" y="2133420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6530D709-1808-C8C2-3976-A911763406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5430" y="21273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A4276216-3BB3-5FB6-B6D1-8BACC5B22F46}"/>
                  </a:ext>
                </a:extLst>
              </p14:cNvPr>
              <p14:cNvContentPartPr/>
              <p14:nvPr/>
            </p14:nvContentPartPr>
            <p14:xfrm>
              <a:off x="5009790" y="1361940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A4276216-3BB3-5FB6-B6D1-8BACC5B22F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3670" y="13558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3844558C-18F4-23A1-0832-0FA0A1B30290}"/>
                  </a:ext>
                </a:extLst>
              </p14:cNvPr>
              <p14:cNvContentPartPr/>
              <p14:nvPr/>
            </p14:nvContentPartPr>
            <p14:xfrm>
              <a:off x="6228030" y="695220"/>
              <a:ext cx="249480" cy="72720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3844558C-18F4-23A1-0832-0FA0A1B302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1910" y="689100"/>
                <a:ext cx="26172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FED775CE-F8E2-ED30-E4E8-6E186F709ABE}"/>
                  </a:ext>
                </a:extLst>
              </p14:cNvPr>
              <p14:cNvContentPartPr/>
              <p14:nvPr/>
            </p14:nvContentPartPr>
            <p14:xfrm>
              <a:off x="-962250" y="1104540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FED775CE-F8E2-ED30-E4E8-6E186F709A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68370" y="10984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34EF14CE-72FE-04FD-CD13-9B5E0339F494}"/>
                  </a:ext>
                </a:extLst>
              </p14:cNvPr>
              <p14:cNvContentPartPr/>
              <p14:nvPr/>
            </p14:nvContentPartPr>
            <p14:xfrm>
              <a:off x="-962250" y="1104540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34EF14CE-72FE-04FD-CD13-9B5E0339F4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68370" y="10984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C28F8A23-E2FE-0C73-67B3-857159FE9C56}"/>
                  </a:ext>
                </a:extLst>
              </p14:cNvPr>
              <p14:cNvContentPartPr/>
              <p14:nvPr/>
            </p14:nvContentPartPr>
            <p14:xfrm>
              <a:off x="-962250" y="1104540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C28F8A23-E2FE-0C73-67B3-857159FE9C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68370" y="109842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05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6C610A6-DCD4-2C33-E9B2-0C832781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E021D-DF4D-189F-814F-B56831E9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528677"/>
            <a:ext cx="10297076" cy="4791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Открытия в области атомной физики позволили установить, что свойства элементов определяются не атомной массой, а зависят от количества электронов, содержащихся в нём. Поэтому современная формулировка закона звучит чуть иначе.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500" b="1" i="1" u="sng" dirty="0"/>
              <a:t>Свойства химических элементов, а также формы и свойства образуемых ими веществ и соединений находятся в периодической зависимости от величины зарядов ядер их атомов.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6EEA0D17-C2D5-00AD-FDBE-329FB44396D0}"/>
                  </a:ext>
                </a:extLst>
              </p14:cNvPr>
              <p14:cNvContentPartPr/>
              <p14:nvPr/>
            </p14:nvContentPartPr>
            <p14:xfrm>
              <a:off x="2504910" y="2561820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6EEA0D17-C2D5-00AD-FDBE-329FB44396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8790" y="255570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B70B3E3-0B15-2A82-F428-2D9ABF470735}"/>
              </a:ext>
            </a:extLst>
          </p:cNvPr>
          <p:cNvSpPr txBox="1"/>
          <p:nvPr/>
        </p:nvSpPr>
        <p:spPr>
          <a:xfrm>
            <a:off x="1137146" y="5407150"/>
            <a:ext cx="9419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Закон назван Периодическим, так как ещё Менделеев заметил, что свойства изменяется не монотонно, а периодически.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024F3-8A69-2D17-A1D9-DEB5458FA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873" y="1537855"/>
            <a:ext cx="2246168" cy="14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0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F60C84-18B2-7808-D561-5428A8E560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0850" y="320675"/>
            <a:ext cx="11290300" cy="23463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Заряды ядер атомов элементов, расположенных в ряд, возрастают непрерывно. Объяснить причины периодичности учёные смогли тогда, когда изучили строение электронных оболочек атомов. Причиной периодического изменения свойств химических элементов и образуемых ими веществ является периодически повторяющееся строение наружных энергетических уровней электронных оболочек.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23A78B-B2D0-35B2-E285-A7BAF045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32" y="2667000"/>
            <a:ext cx="6402532" cy="37800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45F83B-CE37-86D4-EB77-5BFCBE07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740" y="1967441"/>
            <a:ext cx="3553114" cy="4737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2DCA54-D050-152D-798A-7177205BDCB4}"/>
              </a:ext>
            </a:extLst>
          </p:cNvPr>
          <p:cNvSpPr txBox="1"/>
          <p:nvPr/>
        </p:nvSpPr>
        <p:spPr>
          <a:xfrm>
            <a:off x="7977909" y="2092328"/>
            <a:ext cx="29579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Графическое сравнение орбитальных (пунктир)</a:t>
            </a:r>
          </a:p>
          <a:p>
            <a:r>
              <a:rPr lang="ru-RU" sz="1400" dirty="0"/>
              <a:t>и атомных (точки) радиусов атомов</a:t>
            </a:r>
          </a:p>
        </p:txBody>
      </p:sp>
    </p:spTree>
    <p:extLst>
      <p:ext uri="{BB962C8B-B14F-4D97-AF65-F5344CB8AC3E}">
        <p14:creationId xmlns:p14="http://schemas.microsoft.com/office/powerpoint/2010/main" val="165995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66153-2541-EA19-C4E9-7969574A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82193-C1B6-8AB2-81FE-A40C251FA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444107"/>
            <a:ext cx="9603275" cy="3450613"/>
          </a:xfrm>
        </p:spPr>
        <p:txBody>
          <a:bodyPr>
            <a:normAutofit/>
          </a:bodyPr>
          <a:lstStyle/>
          <a:p>
            <a:r>
              <a:rPr lang="ru-RU" dirty="0"/>
              <a:t>Существует легенда, якобы знаменитая таблица явилась Менделееву во сне. Он действительно нередко засиживался над работой до поздней ночи и засыпал, продолжая размышлять над решением задачи, однако факт мистического озарения во сне учёный отрицал: </a:t>
            </a:r>
          </a:p>
          <a:p>
            <a:r>
              <a:rPr lang="ru-RU" sz="3600" b="1" dirty="0"/>
              <a:t>«Я над ней, может быть, двадцать лет думал, а вы думаете, сел и вдруг — готово!». 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BC687-F49D-ED45-AB35-43843BF5A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18" y="3429000"/>
            <a:ext cx="6140070" cy="321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75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54E81-07B6-1BDA-9053-235F0AFBEF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394133"/>
            <a:ext cx="9604375" cy="1049337"/>
          </a:xfrm>
        </p:spPr>
        <p:txBody>
          <a:bodyPr/>
          <a:lstStyle/>
          <a:p>
            <a:r>
              <a:rPr lang="ru-RU" dirty="0"/>
              <a:t>Структура Периодической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8A2CF-6931-536C-10B2-6865B5F309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3593" y="1443470"/>
            <a:ext cx="10344150" cy="3449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/>
              <a:t>            Периодический закон Менделеева был выражен в форме периодической системы элементов.</a:t>
            </a:r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r>
              <a:rPr lang="ru-RU" sz="2400" b="1" dirty="0"/>
              <a:t>На настоящий момент Периодическая таблица Менделеева содержит 118 химических элементов. Каждый из них занимает своё место в зависимости от атомного числа. Оно показывает, сколько протонов содержит ядро атома элемента и сколько электронов в атоме находятся вокруг него. Атом каждого последующего элемента содержит на один протон больше, чем предыдущий.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9C310E0B-9D9D-FFD4-8C3B-BC9174DFBD7C}"/>
                  </a:ext>
                </a:extLst>
              </p14:cNvPr>
              <p14:cNvContentPartPr/>
              <p14:nvPr/>
            </p14:nvContentPartPr>
            <p14:xfrm>
              <a:off x="3247590" y="1238100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9C310E0B-9D9D-FFD4-8C3B-BC9174DFBD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1470" y="123198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568135-0D9C-CAFC-E5BB-85396752F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88" y="918801"/>
            <a:ext cx="1698620" cy="11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4995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198</TotalTime>
  <Words>1066</Words>
  <Application>Microsoft Office PowerPoint</Application>
  <PresentationFormat>Широкоэкранный</PresentationFormat>
  <Paragraphs>81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Gill Sans MT</vt:lpstr>
      <vt:lpstr>Галерея</vt:lpstr>
      <vt:lpstr>Периодический закон</vt:lpstr>
      <vt:lpstr>Дмитрий Иванович менделеев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Периодической системы</vt:lpstr>
      <vt:lpstr>Структура Периодической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валентность</vt:lpstr>
      <vt:lpstr>валентность</vt:lpstr>
      <vt:lpstr>Презентация PowerPoint</vt:lpstr>
      <vt:lpstr>Электоотрицательность (ЭО) </vt:lpstr>
      <vt:lpstr>Степень окисления 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15</cp:revision>
  <dcterms:created xsi:type="dcterms:W3CDTF">2025-09-01T14:51:32Z</dcterms:created>
  <dcterms:modified xsi:type="dcterms:W3CDTF">2025-09-01T18:16:07Z</dcterms:modified>
</cp:coreProperties>
</file>