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8" r:id="rId1"/>
  </p:sldMasterIdLst>
  <p:notesMasterIdLst>
    <p:notesMasterId r:id="rId35"/>
  </p:notesMasterIdLst>
  <p:sldIdLst>
    <p:sldId id="256" r:id="rId2"/>
    <p:sldId id="291" r:id="rId3"/>
    <p:sldId id="257" r:id="rId4"/>
    <p:sldId id="258" r:id="rId5"/>
    <p:sldId id="259" r:id="rId6"/>
    <p:sldId id="261" r:id="rId7"/>
    <p:sldId id="262" r:id="rId8"/>
    <p:sldId id="260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8" r:id="rId30"/>
    <p:sldId id="289" r:id="rId31"/>
    <p:sldId id="292" r:id="rId32"/>
    <p:sldId id="293" r:id="rId33"/>
    <p:sldId id="290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BEE1D-B2A5-4709-9FB6-6221D9A13ED6}" type="datetimeFigureOut">
              <a:rPr lang="ru-RU" smtClean="0"/>
              <a:t>10.09.2025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20A64-5DED-4641-9421-AF7FAD5777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62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8466C-4207-4974-AF92-AFF3114DBB5F}" type="datetime1">
              <a:rPr lang="ru-RU" smtClean="0"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B587D-FE46-4978-8A48-11FCA6E0029B}" type="datetime1">
              <a:rPr lang="ru-RU" smtClean="0"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1283-8A0F-4BF1-88B8-B62E9C329EE6}" type="datetime1">
              <a:rPr lang="ru-RU" smtClean="0"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4AC8-569D-42AB-9DDD-272C4B8A3709}" type="datetime1">
              <a:rPr lang="ru-RU" smtClean="0"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0FC19-3BEA-4F7F-A78B-960324875864}" type="datetime1">
              <a:rPr lang="ru-RU" smtClean="0"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5BFD3-7759-4D3E-9C67-0B3DBFBEA1B0}" type="datetime1">
              <a:rPr lang="ru-RU" smtClean="0"/>
              <a:t>10.09.2025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1218-CC97-415C-B9DF-9537B07745D8}" type="datetime1">
              <a:rPr lang="ru-RU" smtClean="0"/>
              <a:t>10.09.2025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3AD2-0677-4F40-9308-C00D1C5C896D}" type="datetime1">
              <a:rPr lang="ru-RU" smtClean="0"/>
              <a:t>10.09.2025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8E3A8-1D88-49D1-8709-31A290D83C76}" type="datetime1">
              <a:rPr lang="ru-RU" smtClean="0"/>
              <a:t>10.09.2025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B1D0-F76D-4961-B7EB-C05B0B6BCB82}" type="datetime1">
              <a:rPr lang="ru-RU" smtClean="0"/>
              <a:t>10.09.2025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2EA6390-58E2-475F-8752-61829E4F4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61AB1-F28B-461A-8CDE-C2C3237A6EDD}" type="datetime1">
              <a:rPr lang="ru-RU" smtClean="0"/>
              <a:t>10.09.2025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F68B5DE-FE82-4933-B3C0-1B310BF3A276}" type="datetime1">
              <a:rPr lang="ru-RU" smtClean="0"/>
              <a:t>10.09.2025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2EA6390-58E2-475F-8752-61829E4F46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jpg"/><Relationship Id="rId4" Type="http://schemas.openxmlformats.org/officeDocument/2006/relationships/image" Target="../media/image4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png"/><Relationship Id="rId4" Type="http://schemas.openxmlformats.org/officeDocument/2006/relationships/image" Target="../media/image6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3.jpeg"/><Relationship Id="rId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2.jpg"/><Relationship Id="rId4" Type="http://schemas.openxmlformats.org/officeDocument/2006/relationships/image" Target="../media/image8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5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png"/><Relationship Id="rId5" Type="http://schemas.openxmlformats.org/officeDocument/2006/relationships/image" Target="../media/image89.jpeg"/><Relationship Id="rId4" Type="http://schemas.openxmlformats.org/officeDocument/2006/relationships/image" Target="../media/image8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7" Type="http://schemas.openxmlformats.org/officeDocument/2006/relationships/image" Target="../media/image100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jpg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jpe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5.jpg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62563">
            <a:off x="926259" y="1735874"/>
            <a:ext cx="6264696" cy="1008112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Химическая посуда и лабораторное оборудование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4127226"/>
            <a:ext cx="1673424" cy="1673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517146"/>
            <a:ext cx="1340854" cy="134085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36912"/>
            <a:ext cx="5339622" cy="401039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9" y="200851"/>
            <a:ext cx="2492982" cy="249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9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51520" y="116632"/>
            <a:ext cx="6488905" cy="5853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общего назначения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467544" y="706393"/>
            <a:ext cx="5112568" cy="5853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плоскодонные колбы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0795" y="2304288"/>
            <a:ext cx="32581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Плоскодонные колбы бывают: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различной емкости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со шлифом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без шлифа</a:t>
            </a:r>
          </a:p>
        </p:txBody>
      </p:sp>
      <p:pic>
        <p:nvPicPr>
          <p:cNvPr id="11" name="Picture 6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89" y="4201294"/>
            <a:ext cx="2376488" cy="23764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065" y="4236644"/>
            <a:ext cx="2468563" cy="2462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425" y="701998"/>
            <a:ext cx="2216643" cy="338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85113"/>
            <a:ext cx="266429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56969" y="1343297"/>
            <a:ext cx="4072508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Плоскодонные колбы </a:t>
            </a:r>
            <a:r>
              <a:rPr lang="ru-RU" dirty="0">
                <a:solidFill>
                  <a:srgbClr val="006600"/>
                </a:solidFill>
              </a:rPr>
              <a:t>применяются для приготовления растворов и их непродолжительного хранения</a:t>
            </a:r>
          </a:p>
        </p:txBody>
      </p:sp>
    </p:spTree>
    <p:extLst>
      <p:ext uri="{BB962C8B-B14F-4D97-AF65-F5344CB8AC3E}">
        <p14:creationId xmlns:p14="http://schemas.microsoft.com/office/powerpoint/2010/main" val="232312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51520" y="116632"/>
            <a:ext cx="6488905" cy="5853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общего назначения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5219" y="934778"/>
            <a:ext cx="4680520" cy="5853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Воронки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91773" y="1700808"/>
            <a:ext cx="3368214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Воронки используют для переливания жидкостей, для фильтрования, пересыпания сыпучих веществ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60" y="3652125"/>
            <a:ext cx="452764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672" y="901489"/>
            <a:ext cx="2952328" cy="2214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6588224" y="3014598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Воронка Бюхнера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95" y="3652125"/>
            <a:ext cx="3078040" cy="2140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3786146" y="5740357"/>
            <a:ext cx="489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а – с шаровидным утолщением, 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б – аптечная с углом 45°, в – ребристая, 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г – химическая с углом 60°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989898-C2F2-B6E7-4F35-66FE4B6199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7944" y="769071"/>
            <a:ext cx="2005248" cy="132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59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07504" y="689455"/>
            <a:ext cx="4608512" cy="5853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Промывалки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51520" y="116632"/>
            <a:ext cx="6488905" cy="5853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общего назначения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7564" y="1349113"/>
            <a:ext cx="3528392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Промывалки используют для промывания осадков дистиллированной водой или каким-либо раствором, для смывания осадков со стенок сосудов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63387"/>
            <a:ext cx="2184090" cy="3036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17" y="3737318"/>
            <a:ext cx="3584968" cy="268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22202"/>
            <a:ext cx="3744416" cy="2797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330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13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7344816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специального назначения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51520" y="576493"/>
            <a:ext cx="5832648" cy="576063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Делительные воронки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80405" y="1340766"/>
            <a:ext cx="3528392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Делительные воронки применяют </a:t>
            </a:r>
            <a:r>
              <a:rPr lang="ru-RU" b="1" dirty="0">
                <a:solidFill>
                  <a:srgbClr val="006600"/>
                </a:solidFill>
              </a:rPr>
              <a:t>для разделения несмешивающихся жидкостей </a:t>
            </a:r>
            <a:r>
              <a:rPr lang="ru-RU" dirty="0">
                <a:solidFill>
                  <a:srgbClr val="006600"/>
                </a:solidFill>
              </a:rPr>
              <a:t>(например, воды и масла)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278" y="4910497"/>
            <a:ext cx="2859418" cy="1740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66" y="3662758"/>
            <a:ext cx="3062581" cy="2296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125" y="2683817"/>
            <a:ext cx="3116581" cy="207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497" y="703887"/>
            <a:ext cx="2095500" cy="4057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794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14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7344816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специального назначения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04379" y="610501"/>
            <a:ext cx="4248472" cy="5853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Колбы бунзена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64419" y="1195867"/>
            <a:ext cx="3528392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Применяют в тех случаях, когда</a:t>
            </a:r>
            <a:r>
              <a:rPr lang="et-EE" dirty="0">
                <a:solidFill>
                  <a:srgbClr val="006600"/>
                </a:solidFill>
              </a:rPr>
              <a:t> </a:t>
            </a:r>
            <a:r>
              <a:rPr lang="ru-RU" dirty="0">
                <a:solidFill>
                  <a:srgbClr val="006600"/>
                </a:solidFill>
              </a:rPr>
              <a:t> фильтрование ведут с </a:t>
            </a:r>
            <a:r>
              <a:rPr lang="et-EE" dirty="0">
                <a:solidFill>
                  <a:srgbClr val="006600"/>
                </a:solidFill>
              </a:rPr>
              <a:t>  </a:t>
            </a:r>
            <a:r>
              <a:rPr lang="ru-RU" dirty="0">
                <a:solidFill>
                  <a:srgbClr val="006600"/>
                </a:solidFill>
              </a:rPr>
              <a:t>применением вакуум-насоса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64419" y="2149385"/>
            <a:ext cx="3693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Вакуум-насос (водоструйный)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применяют для ускорения фильтрования, при перегонке для создания вакуума над кипящей жидкостью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19" y="3754382"/>
            <a:ext cx="2813298" cy="281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47768"/>
            <a:ext cx="3638095" cy="194285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47" y="3626713"/>
            <a:ext cx="3964892" cy="2880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98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15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19757" y="11219"/>
            <a:ext cx="7344816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специального назначения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33854" y="864524"/>
            <a:ext cx="5175734" cy="576063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кристаллизаторы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57525" y="1591443"/>
            <a:ext cx="3528392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Применяют при кристаллизации и перекристаллизации веществ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850096"/>
            <a:ext cx="2670026" cy="2798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61" y="2721009"/>
            <a:ext cx="3938120" cy="2599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427493"/>
            <a:ext cx="3024336" cy="22581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068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rgbClr val="003300"/>
                </a:solidFill>
              </a:rPr>
              <a:t>16</a:t>
            </a:fld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-8574" y="0"/>
            <a:ext cx="7344816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специального назначения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411524" y="760916"/>
            <a:ext cx="5175734" cy="576063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Круглодонные колбы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04986" y="133697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Круглодонные колбы бывают: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разных размеров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 шлифом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без шлифа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одногорлые, двугорлые, </a:t>
            </a:r>
          </a:p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трехгорлые, четырехгорлые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726" y="3401472"/>
            <a:ext cx="2736304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367329" y="6131921"/>
            <a:ext cx="35101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Для нагревания используют 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 специальные колбонагреватели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626269"/>
            <a:ext cx="2418507" cy="24185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570129"/>
            <a:ext cx="2137222" cy="2447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048947"/>
            <a:ext cx="2241600" cy="252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348665" y="1797969"/>
            <a:ext cx="3181813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Используются для проведения различных синтезов</a:t>
            </a:r>
            <a:endParaRPr lang="ru-RU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2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smtClean="0">
                <a:solidFill>
                  <a:srgbClr val="006600"/>
                </a:solidFill>
              </a:rPr>
              <a:t>17</a:t>
            </a:fld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-25867" y="24867"/>
            <a:ext cx="7344816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специального назначения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6663" y="802718"/>
            <a:ext cx="4698186" cy="576063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эксикаторы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56792"/>
            <a:ext cx="3528392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Применяют для медленного высушивания, остывания и сохранения веществ, легко поглощающих влагу из воздуха </a:t>
            </a:r>
          </a:p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10" y="3580264"/>
            <a:ext cx="3348880" cy="2511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717032"/>
            <a:ext cx="2219905" cy="2565181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279" y="846293"/>
            <a:ext cx="2232248" cy="3193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9279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rgbClr val="006600"/>
                </a:solidFill>
              </a:rPr>
              <a:t>18</a:t>
            </a:fld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188640"/>
            <a:ext cx="7344816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специального назначения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328457" y="797144"/>
            <a:ext cx="4032448" cy="576063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бюксы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56792"/>
            <a:ext cx="3528392" cy="14773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Бюкс</a:t>
            </a:r>
            <a:r>
              <a:rPr lang="ru-RU" dirty="0">
                <a:solidFill>
                  <a:srgbClr val="006600"/>
                </a:solidFill>
              </a:rPr>
              <a:t> - </a:t>
            </a:r>
            <a:r>
              <a:rPr lang="en-US" dirty="0">
                <a:solidFill>
                  <a:srgbClr val="006600"/>
                </a:solidFill>
              </a:rPr>
              <a:t>весовой стаканчик </a:t>
            </a:r>
            <a:r>
              <a:rPr lang="ru-RU" dirty="0">
                <a:solidFill>
                  <a:srgbClr val="006600"/>
                </a:solidFill>
              </a:rPr>
              <a:t>И</a:t>
            </a:r>
            <a:r>
              <a:rPr lang="en-US" dirty="0">
                <a:solidFill>
                  <a:srgbClr val="006600"/>
                </a:solidFill>
              </a:rPr>
              <a:t>спользуется при исследованиях, связанных с высушиванием сыпучих материалов</a:t>
            </a:r>
            <a:r>
              <a:rPr lang="ru-RU" dirty="0">
                <a:solidFill>
                  <a:srgbClr val="006600"/>
                </a:solidFill>
              </a:rPr>
              <a:t>, а также </a:t>
            </a:r>
            <a:r>
              <a:rPr lang="en-US" dirty="0">
                <a:solidFill>
                  <a:srgbClr val="006600"/>
                </a:solidFill>
              </a:rPr>
              <a:t>как емкость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579443"/>
            <a:ext cx="2863473" cy="2176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63" y="3797901"/>
            <a:ext cx="4390802" cy="2092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66" y="3797902"/>
            <a:ext cx="3832380" cy="2157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850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rgbClr val="006600"/>
                </a:solidFill>
              </a:rPr>
              <a:t>19</a:t>
            </a:fld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0" y="0"/>
            <a:ext cx="7344816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специального назначения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215516" y="764704"/>
            <a:ext cx="4320480" cy="576063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капельницы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80009"/>
            <a:ext cx="3528392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Капельницы</a:t>
            </a:r>
            <a:r>
              <a:rPr lang="ru-RU" dirty="0">
                <a:solidFill>
                  <a:srgbClr val="006600"/>
                </a:solidFill>
              </a:rPr>
              <a:t> - сосуды для жидкостей, расходуемых по каплям</a:t>
            </a:r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515" y="2589453"/>
            <a:ext cx="2192482" cy="1982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581" y="4221088"/>
            <a:ext cx="1905000" cy="1800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00" y="4755669"/>
            <a:ext cx="5419768" cy="1969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041674"/>
            <a:ext cx="3455987" cy="2017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1829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47662" y="476672"/>
            <a:ext cx="752094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Задания: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Ознакомиться с презентацией</a:t>
            </a:r>
            <a:b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Заполнить таблицу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4904875"/>
              </p:ext>
            </p:extLst>
          </p:nvPr>
        </p:nvGraphicFramePr>
        <p:xfrm>
          <a:off x="179512" y="1394927"/>
          <a:ext cx="8580430" cy="5337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143">
                  <a:extLst>
                    <a:ext uri="{9D8B030D-6E8A-4147-A177-3AD203B41FA5}">
                      <a16:colId xmlns:a16="http://schemas.microsoft.com/office/drawing/2014/main" val="563118325"/>
                    </a:ext>
                  </a:extLst>
                </a:gridCol>
                <a:gridCol w="2522127">
                  <a:extLst>
                    <a:ext uri="{9D8B030D-6E8A-4147-A177-3AD203B41FA5}">
                      <a16:colId xmlns:a16="http://schemas.microsoft.com/office/drawing/2014/main" val="2995630395"/>
                    </a:ext>
                  </a:extLst>
                </a:gridCol>
                <a:gridCol w="3198160">
                  <a:extLst>
                    <a:ext uri="{9D8B030D-6E8A-4147-A177-3AD203B41FA5}">
                      <a16:colId xmlns:a16="http://schemas.microsoft.com/office/drawing/2014/main" val="3262502947"/>
                    </a:ext>
                  </a:extLst>
                </a:gridCol>
              </a:tblGrid>
              <a:tr h="449897">
                <a:tc>
                  <a:txBody>
                    <a:bodyPr/>
                    <a:lstStyle/>
                    <a:p>
                      <a:r>
                        <a:rPr lang="ru-RU" dirty="0"/>
                        <a:t>Посуда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Для чего используют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Рисунок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2684620"/>
                  </a:ext>
                </a:extLst>
              </a:tr>
              <a:tr h="610987">
                <a:tc>
                  <a:txBody>
                    <a:bodyPr/>
                    <a:lstStyle/>
                    <a:p>
                      <a:r>
                        <a:rPr lang="ru-RU" dirty="0"/>
                        <a:t>Пробирка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897697"/>
                  </a:ext>
                </a:extLst>
              </a:tr>
              <a:tr h="610987">
                <a:tc>
                  <a:txBody>
                    <a:bodyPr/>
                    <a:lstStyle/>
                    <a:p>
                      <a:r>
                        <a:rPr lang="ru-RU" dirty="0"/>
                        <a:t>Химический стакан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344466"/>
                  </a:ext>
                </a:extLst>
              </a:tr>
              <a:tr h="610987">
                <a:tc>
                  <a:txBody>
                    <a:bodyPr/>
                    <a:lstStyle/>
                    <a:p>
                      <a:r>
                        <a:rPr lang="ru-RU" dirty="0"/>
                        <a:t>Коническая колба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61634"/>
                  </a:ext>
                </a:extLst>
              </a:tr>
              <a:tr h="610987">
                <a:tc>
                  <a:txBody>
                    <a:bodyPr/>
                    <a:lstStyle/>
                    <a:p>
                      <a:r>
                        <a:rPr lang="ru-RU" dirty="0"/>
                        <a:t>Плоскодонная</a:t>
                      </a:r>
                      <a:r>
                        <a:rPr lang="ru-RU" baseline="0" dirty="0"/>
                        <a:t> колба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753536"/>
                  </a:ext>
                </a:extLst>
              </a:tr>
              <a:tr h="610987">
                <a:tc>
                  <a:txBody>
                    <a:bodyPr/>
                    <a:lstStyle/>
                    <a:p>
                      <a:r>
                        <a:rPr lang="ru-RU" dirty="0"/>
                        <a:t>Воронка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876555"/>
                  </a:ext>
                </a:extLst>
              </a:tr>
              <a:tr h="610987">
                <a:tc>
                  <a:txBody>
                    <a:bodyPr/>
                    <a:lstStyle/>
                    <a:p>
                      <a:r>
                        <a:rPr lang="ru-RU" dirty="0"/>
                        <a:t>Фарфоровая чашка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484545"/>
                  </a:ext>
                </a:extLst>
              </a:tr>
              <a:tr h="610987">
                <a:tc>
                  <a:txBody>
                    <a:bodyPr/>
                    <a:lstStyle/>
                    <a:p>
                      <a:r>
                        <a:rPr lang="ru-RU" dirty="0"/>
                        <a:t>Мерный цилиндр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0709624"/>
                  </a:ext>
                </a:extLst>
              </a:tr>
              <a:tr h="610987">
                <a:tc>
                  <a:txBody>
                    <a:bodyPr/>
                    <a:lstStyle/>
                    <a:p>
                      <a:r>
                        <a:rPr lang="ru-RU" dirty="0"/>
                        <a:t>Шпатель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550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80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20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31794" y="116632"/>
            <a:ext cx="4427984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Мерная посуда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15516" y="764704"/>
            <a:ext cx="4860540" cy="576063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Мерные цилиндры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549582"/>
            <a:ext cx="3816424" cy="13388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006600"/>
                </a:solidFill>
              </a:rPr>
              <a:t>Стеклянные толстостенные сосуды с нанесенными на наружной стенке делениями, указывающими объем в миллилитрах. </a:t>
            </a:r>
            <a:r>
              <a:rPr lang="ru-RU" b="1" dirty="0">
                <a:solidFill>
                  <a:srgbClr val="006600"/>
                </a:solidFill>
              </a:rPr>
              <a:t>Бывают разной   емкости: от 5-10 мл до 1 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140967"/>
            <a:ext cx="2880320" cy="3175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02165"/>
            <a:ext cx="3461370" cy="3052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25" y="322382"/>
            <a:ext cx="2472582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531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21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31794" y="116632"/>
            <a:ext cx="4427984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Мерная посуда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15516" y="764704"/>
            <a:ext cx="4860540" cy="576063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Мерные колбы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7574" y="1549582"/>
            <a:ext cx="3816424" cy="7571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dirty="0">
                <a:solidFill>
                  <a:srgbClr val="006600"/>
                </a:solidFill>
              </a:rPr>
              <a:t>Используют для приготовления точных растворов при проведении аналитических работ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59632" y="2492896"/>
            <a:ext cx="22322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Бывают: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со шлифом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без шлифа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разных объемов (25-2000 мл)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8328"/>
            <a:ext cx="3680241" cy="277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355" y="3686895"/>
            <a:ext cx="2727747" cy="2727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28" y="4144988"/>
            <a:ext cx="3044056" cy="2283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494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22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31794" y="116632"/>
            <a:ext cx="4427984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Мерная посуда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15516" y="764704"/>
            <a:ext cx="4500500" cy="576063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пипетки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7574" y="2708920"/>
            <a:ext cx="3231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Пипетки бывают: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простые (пипетки Мора)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градуированные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37574" y="1549582"/>
            <a:ext cx="3816424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Пипетки служат для точного отмеривания определенного объема жидкости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87778" y="606599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Для наполнения пипеток используют резиновые груши и насосы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68" y="3290119"/>
            <a:ext cx="3521968" cy="2641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1052735"/>
            <a:ext cx="2065412" cy="2065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86" y="4023383"/>
            <a:ext cx="1908212" cy="1908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1" y="3934026"/>
            <a:ext cx="2086925" cy="2086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2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23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31794" y="116632"/>
            <a:ext cx="4427984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Мерная посуда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15516" y="764704"/>
            <a:ext cx="4500500" cy="576063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бюретки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37574" y="1549582"/>
            <a:ext cx="3816424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Бюретки применяют</a:t>
            </a:r>
          </a:p>
          <a:p>
            <a:pPr algn="ctr"/>
            <a:r>
              <a:rPr lang="ru-RU" dirty="0">
                <a:solidFill>
                  <a:srgbClr val="006600"/>
                </a:solidFill>
              </a:rPr>
              <a:t>для титрования, измерения точных объемов жидкости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78877" y="2632224"/>
            <a:ext cx="25737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Бывают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 краном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 зажимом Мора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 бусиной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260647"/>
            <a:ext cx="2342026" cy="312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23" y="4221088"/>
            <a:ext cx="1408113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142" y="4479851"/>
            <a:ext cx="312102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3446726"/>
            <a:ext cx="2304256" cy="3015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744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24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198914" y="116632"/>
            <a:ext cx="4427984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Фарфоровая посуда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5479" y="1038222"/>
            <a:ext cx="41764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Преимущества: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6600"/>
                </a:solidFill>
              </a:rPr>
              <a:t>термостойкость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6600"/>
                </a:solidFill>
              </a:rPr>
              <a:t>механическая прочность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6600"/>
                </a:solidFill>
              </a:rPr>
              <a:t>выдерживает резкие перепады температур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6600"/>
                </a:solidFill>
              </a:rPr>
              <a:t>устойчива к горячим кислотам, кроме фосфорной и фтороводородной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48064" y="1073831"/>
            <a:ext cx="37444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Недостатки: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6600"/>
                </a:solidFill>
              </a:rPr>
              <a:t> тяжелая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6600"/>
                </a:solidFill>
              </a:rPr>
              <a:t> непрозрачная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6600"/>
                </a:solidFill>
              </a:rPr>
              <a:t> неустойчива к   концентрированным растворам щелочей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46546"/>
            <a:ext cx="6624736" cy="33201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00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25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198914" y="116632"/>
            <a:ext cx="4427984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Фарфоровая посуда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1295"/>
            <a:ext cx="1648859" cy="219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980728"/>
            <a:ext cx="1944217" cy="211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45316" y="3091951"/>
            <a:ext cx="29071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Ступки применяют для измельчения твердых веществ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891554"/>
            <a:ext cx="3306955" cy="2200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12906" y="31073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Выпарительные фарфоровые чашки широко применяют в лабораториях для упаривания и выпаривания растворов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092" y="4083605"/>
            <a:ext cx="3203628" cy="2116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971248" y="6190848"/>
            <a:ext cx="52919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Тигли – применяют для прокаливания веществ</a:t>
            </a:r>
          </a:p>
        </p:txBody>
      </p:sp>
    </p:spTree>
    <p:extLst>
      <p:ext uri="{BB962C8B-B14F-4D97-AF65-F5344CB8AC3E}">
        <p14:creationId xmlns:p14="http://schemas.microsoft.com/office/powerpoint/2010/main" val="347093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26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2198914" y="116632"/>
            <a:ext cx="4427984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Фарфоровая посуда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66993" y="3932428"/>
            <a:ext cx="29198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Ложки используют для отбора веществ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7858" y="3899936"/>
            <a:ext cx="3824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Шпатели используют для отбора веществ, для снятия осадков с фильтров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4" y="749193"/>
            <a:ext cx="3736279" cy="2739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60" y="1156753"/>
            <a:ext cx="3762875" cy="2508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999" y="4823266"/>
            <a:ext cx="2687960" cy="1780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3265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27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1115616" y="260039"/>
            <a:ext cx="6765574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Металлическое оборудование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17741" y="6077398"/>
            <a:ext cx="3799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Тигельные щипцы служат для захватывания тиглей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3100584"/>
            <a:ext cx="29553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Ложки для отбора веществ, скальпель, пинцет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01" y="4005064"/>
            <a:ext cx="2767394" cy="2072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455" y="403774"/>
            <a:ext cx="2071825" cy="2088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732" y="524332"/>
            <a:ext cx="2159148" cy="215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 descr="f66d4bf70f440637e6b4567d2b246fd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247" y="1186277"/>
            <a:ext cx="2518396" cy="188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14806">
            <a:off x="5082190" y="2208889"/>
            <a:ext cx="2112007" cy="567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971012"/>
            <a:ext cx="1800200" cy="379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647" y="1070383"/>
            <a:ext cx="2950816" cy="1613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2009559" y="2823585"/>
            <a:ext cx="27224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 Штативы с набором держателей (лапок), колец и муфт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09559" y="3746915"/>
            <a:ext cx="28383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Служат для закрепления на них посуды и различных приборов</a:t>
            </a:r>
          </a:p>
        </p:txBody>
      </p:sp>
    </p:spTree>
    <p:extLst>
      <p:ext uri="{BB962C8B-B14F-4D97-AF65-F5344CB8AC3E}">
        <p14:creationId xmlns:p14="http://schemas.microsoft.com/office/powerpoint/2010/main" val="190027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28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71600" y="260039"/>
            <a:ext cx="6765574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Термометры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3" y="980728"/>
            <a:ext cx="4313134" cy="3817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663" y="855508"/>
            <a:ext cx="3082292" cy="396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403648" y="5189836"/>
            <a:ext cx="617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Термометры применяют для измерения температуры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22612" y="5718855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Бывают: ртутные, спиртовые, без шлифа, со шлифом</a:t>
            </a:r>
          </a:p>
        </p:txBody>
      </p:sp>
    </p:spTree>
    <p:extLst>
      <p:ext uri="{BB962C8B-B14F-4D97-AF65-F5344CB8AC3E}">
        <p14:creationId xmlns:p14="http://schemas.microsoft.com/office/powerpoint/2010/main" val="137703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ru-RU" dirty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29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971600" y="260039"/>
            <a:ext cx="7520940" cy="576064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Нагревательные приборы и весы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038" y="3721727"/>
            <a:ext cx="2448272" cy="244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28" y="3613666"/>
            <a:ext cx="1826505" cy="158121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82149" y="5218792"/>
            <a:ext cx="21618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Электрические плитки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438673" y="6127279"/>
            <a:ext cx="2161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Спиртовка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181" y="1020121"/>
            <a:ext cx="2411513" cy="1806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572000" y="28286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Применяют для нагревания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Бывают различной мощности нагрева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81DA7D-55F1-408E-0E21-DD4A922B14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50079"/>
            <a:ext cx="1642881" cy="158683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9EC44F9-C1D6-0BB5-01A8-A6250C56B6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6975" y="1415158"/>
            <a:ext cx="2481809" cy="18625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5C11712-C484-A052-86AC-51D06C2171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7394" y="4030477"/>
            <a:ext cx="1923422" cy="2567484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8B4C8D9-85B2-65CE-F29F-2D9FEACAB0FD}"/>
              </a:ext>
            </a:extLst>
          </p:cNvPr>
          <p:cNvSpPr/>
          <p:nvPr/>
        </p:nvSpPr>
        <p:spPr>
          <a:xfrm>
            <a:off x="116632" y="864933"/>
            <a:ext cx="1709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Технические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весы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8C17660-884F-2732-549D-6B0D3A40D7C3}"/>
              </a:ext>
            </a:extLst>
          </p:cNvPr>
          <p:cNvSpPr/>
          <p:nvPr/>
        </p:nvSpPr>
        <p:spPr>
          <a:xfrm>
            <a:off x="-113265" y="2652860"/>
            <a:ext cx="2201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Точность 2 цифры после запятой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BCBFA3F-67B4-FBFA-8E49-F37E59F4F3E6}"/>
              </a:ext>
            </a:extLst>
          </p:cNvPr>
          <p:cNvSpPr/>
          <p:nvPr/>
        </p:nvSpPr>
        <p:spPr>
          <a:xfrm>
            <a:off x="2865250" y="953333"/>
            <a:ext cx="1706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Механические 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весы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6CD5123-8A4D-A893-4834-F900412863B5}"/>
              </a:ext>
            </a:extLst>
          </p:cNvPr>
          <p:cNvSpPr/>
          <p:nvPr/>
        </p:nvSpPr>
        <p:spPr>
          <a:xfrm>
            <a:off x="2558418" y="3006789"/>
            <a:ext cx="2201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Точность 1 цифра после запятой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12C519F1-0503-C51C-8CD1-C9AD7446CC2A}"/>
              </a:ext>
            </a:extLst>
          </p:cNvPr>
          <p:cNvSpPr/>
          <p:nvPr/>
        </p:nvSpPr>
        <p:spPr>
          <a:xfrm>
            <a:off x="959183" y="3589998"/>
            <a:ext cx="17347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Аналитические 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весы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5688242-B440-804F-DBD3-827B8A06845E}"/>
              </a:ext>
            </a:extLst>
          </p:cNvPr>
          <p:cNvSpPr/>
          <p:nvPr/>
        </p:nvSpPr>
        <p:spPr>
          <a:xfrm>
            <a:off x="-307686" y="6367182"/>
            <a:ext cx="42685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Точность 4 цифры после запятой</a:t>
            </a:r>
          </a:p>
        </p:txBody>
      </p:sp>
    </p:spTree>
    <p:extLst>
      <p:ext uri="{BB962C8B-B14F-4D97-AF65-F5344CB8AC3E}">
        <p14:creationId xmlns:p14="http://schemas.microsoft.com/office/powerpoint/2010/main" val="148926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химической посуды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3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5816" y="720787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материалу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5904" y="1595387"/>
            <a:ext cx="2880320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 обычного стекла:</a:t>
            </a:r>
          </a:p>
          <a:p>
            <a:pPr algn="ctr"/>
            <a:r>
              <a:rPr lang="ru-RU" dirty="0"/>
              <a:t>бутыли для хранения растворов, мензурки и др.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7852" y="2762879"/>
            <a:ext cx="3816424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 специального химически и термически стойкого стекла: </a:t>
            </a:r>
            <a:r>
              <a:rPr lang="ru-RU" dirty="0"/>
              <a:t>пробирки, стаканы, </a:t>
            </a:r>
            <a:r>
              <a:rPr lang="ru-RU" dirty="0">
                <a:solidFill>
                  <a:schemeClr val="tx1"/>
                </a:solidFill>
              </a:rPr>
              <a:t>круглодонные</a:t>
            </a:r>
            <a:r>
              <a:rPr lang="ru-RU" dirty="0"/>
              <a:t> колбы и др.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157357" y="1593986"/>
            <a:ext cx="331236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 кварца</a:t>
            </a:r>
            <a:r>
              <a:rPr lang="ru-RU" dirty="0"/>
              <a:t>: колбы, пробирки, стаканы, выпарительные чашки и др.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38770" y="2901378"/>
            <a:ext cx="3330955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Из фарфора: </a:t>
            </a:r>
            <a:r>
              <a:rPr lang="ru-RU" dirty="0">
                <a:solidFill>
                  <a:schemeClr val="tx1"/>
                </a:solidFill>
              </a:rPr>
              <a:t>стаканы, тигли, выпарительные чашки, 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ступки и др.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3059832" y="1244007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652120" y="1124744"/>
            <a:ext cx="648072" cy="4072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2" idx="2"/>
          </p:cNvCxnSpPr>
          <p:nvPr/>
        </p:nvCxnSpPr>
        <p:spPr>
          <a:xfrm flipH="1">
            <a:off x="4211960" y="1244007"/>
            <a:ext cx="144016" cy="13929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644008" y="1244007"/>
            <a:ext cx="494762" cy="16573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89" y="4381500"/>
            <a:ext cx="2800350" cy="190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720" y="4381500"/>
            <a:ext cx="2795054" cy="1830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334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30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098243" y="442475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6098243" y="4509120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098243" y="2204864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098243" y="160926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098243" y="1024859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105980" y="278092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6098243" y="3356992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6098243" y="393305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508104" y="104791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6661329" y="1024859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7213654" y="1024485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3203848" y="3395124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3203848" y="162898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779912" y="162898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355976" y="1616744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932040" y="1616744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492400" y="1616744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5726724" y="446964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5015012" y="1047918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2699792" y="1680941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3779912" y="3395124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>
            <a:off x="4355976" y="338525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/>
          <p:cNvSpPr/>
          <p:nvPr/>
        </p:nvSpPr>
        <p:spPr>
          <a:xfrm>
            <a:off x="4932040" y="3366022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5508299" y="3356992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/>
          <p:cNvSpPr/>
          <p:nvPr/>
        </p:nvSpPr>
        <p:spPr>
          <a:xfrm>
            <a:off x="2051720" y="396407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/>
          <p:cNvSpPr/>
          <p:nvPr/>
        </p:nvSpPr>
        <p:spPr>
          <a:xfrm>
            <a:off x="5508104" y="393305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/>
          <p:cNvSpPr/>
          <p:nvPr/>
        </p:nvSpPr>
        <p:spPr>
          <a:xfrm>
            <a:off x="6661329" y="393305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7213654" y="3362133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6661329" y="3356992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2616819" y="396407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>
            <a:off x="3207754" y="396407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/>
          <p:cNvSpPr/>
          <p:nvPr/>
        </p:nvSpPr>
        <p:spPr>
          <a:xfrm>
            <a:off x="3779912" y="396407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/>
          <p:cNvSpPr/>
          <p:nvPr/>
        </p:nvSpPr>
        <p:spPr>
          <a:xfrm>
            <a:off x="4932039" y="393921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/>
          <p:cNvSpPr/>
          <p:nvPr/>
        </p:nvSpPr>
        <p:spPr>
          <a:xfrm>
            <a:off x="4355976" y="3943480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3779912" y="452253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355976" y="452253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4932040" y="452253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5517605" y="4509120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2616819" y="453129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203848" y="452253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2703756" y="3427649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619672" y="4006467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2134692" y="4573682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</p:txBody>
      </p:sp>
      <p:sp>
        <p:nvSpPr>
          <p:cNvPr id="91" name="Заголовок 10"/>
          <p:cNvSpPr>
            <a:spLocks noGrp="1"/>
          </p:cNvSpPr>
          <p:nvPr>
            <p:ph type="title"/>
          </p:nvPr>
        </p:nvSpPr>
        <p:spPr>
          <a:xfrm>
            <a:off x="65507" y="120715"/>
            <a:ext cx="5178220" cy="90377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 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«угадай, что изображено»</a:t>
            </a:r>
          </a:p>
        </p:txBody>
      </p:sp>
      <p:sp>
        <p:nvSpPr>
          <p:cNvPr id="93" name="Овал 92"/>
          <p:cNvSpPr/>
          <p:nvPr/>
        </p:nvSpPr>
        <p:spPr>
          <a:xfrm>
            <a:off x="1643157" y="2278962"/>
            <a:ext cx="1321182" cy="1324328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Рисунок 9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4553" y="2476950"/>
            <a:ext cx="464176" cy="928351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2485562" y="2653241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029" y="4336513"/>
            <a:ext cx="16954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7939497" y="4447536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6" name="Рисунок 9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96" y="4903273"/>
            <a:ext cx="1310676" cy="825726"/>
          </a:xfrm>
          <a:prstGeom prst="rect">
            <a:avLst/>
          </a:prstGeom>
        </p:spPr>
      </p:pic>
      <p:sp>
        <p:nvSpPr>
          <p:cNvPr id="99" name="Овал 98"/>
          <p:cNvSpPr/>
          <p:nvPr/>
        </p:nvSpPr>
        <p:spPr>
          <a:xfrm>
            <a:off x="179512" y="3501008"/>
            <a:ext cx="1440160" cy="135331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5" y="3637286"/>
            <a:ext cx="682678" cy="1058416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1146905" y="3933056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2" name="Овал 101"/>
          <p:cNvSpPr/>
          <p:nvPr/>
        </p:nvSpPr>
        <p:spPr>
          <a:xfrm>
            <a:off x="301433" y="1154600"/>
            <a:ext cx="1487294" cy="1413387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/>
          <p:cNvSpPr/>
          <p:nvPr/>
        </p:nvSpPr>
        <p:spPr>
          <a:xfrm>
            <a:off x="7147425" y="1662894"/>
            <a:ext cx="1734655" cy="1694098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5" y="1429178"/>
            <a:ext cx="960256" cy="86423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1356152" y="1577987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06" y="1955676"/>
            <a:ext cx="1077280" cy="1077280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7379599" y="2191576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8" name="Овал 107"/>
          <p:cNvSpPr/>
          <p:nvPr/>
        </p:nvSpPr>
        <p:spPr>
          <a:xfrm>
            <a:off x="969101" y="5112899"/>
            <a:ext cx="1734655" cy="1694098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/>
          <p:cNvSpPr txBox="1"/>
          <p:nvPr/>
        </p:nvSpPr>
        <p:spPr>
          <a:xfrm>
            <a:off x="2250748" y="5959947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1045080" y="5375172"/>
            <a:ext cx="15126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Эта посуда используется для измерения объема жидкости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6160548" y="532664"/>
            <a:ext cx="44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124929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6163F-0907-C927-CF5D-9A41A9F52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E97A425-9495-CC51-5358-50B20328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31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8" name="Прямоугольник 47">
            <a:extLst>
              <a:ext uri="{FF2B5EF4-FFF2-40B4-BE49-F238E27FC236}">
                <a16:creationId xmlns:a16="http://schemas.microsoft.com/office/drawing/2014/main" id="{D5B98D67-5373-40B7-0456-69F3A9CEC786}"/>
              </a:ext>
            </a:extLst>
          </p:cNvPr>
          <p:cNvSpPr/>
          <p:nvPr/>
        </p:nvSpPr>
        <p:spPr>
          <a:xfrm>
            <a:off x="6098243" y="442475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222DEEE6-878F-3408-1CE7-3C4BDADC79E8}"/>
              </a:ext>
            </a:extLst>
          </p:cNvPr>
          <p:cNvSpPr/>
          <p:nvPr/>
        </p:nvSpPr>
        <p:spPr>
          <a:xfrm>
            <a:off x="6098243" y="4509120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6726FD85-E102-78D7-EC21-CBD4BE4204FF}"/>
              </a:ext>
            </a:extLst>
          </p:cNvPr>
          <p:cNvSpPr/>
          <p:nvPr/>
        </p:nvSpPr>
        <p:spPr>
          <a:xfrm>
            <a:off x="6098243" y="2204864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>
            <a:extLst>
              <a:ext uri="{FF2B5EF4-FFF2-40B4-BE49-F238E27FC236}">
                <a16:creationId xmlns:a16="http://schemas.microsoft.com/office/drawing/2014/main" id="{D5B39A29-AF7F-C8BE-D6C3-1FAA1D148C8C}"/>
              </a:ext>
            </a:extLst>
          </p:cNvPr>
          <p:cNvSpPr/>
          <p:nvPr/>
        </p:nvSpPr>
        <p:spPr>
          <a:xfrm>
            <a:off x="6098243" y="160926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950F7973-AFCD-657D-32F2-5B73247B4306}"/>
              </a:ext>
            </a:extLst>
          </p:cNvPr>
          <p:cNvSpPr/>
          <p:nvPr/>
        </p:nvSpPr>
        <p:spPr>
          <a:xfrm>
            <a:off x="6098243" y="1024859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1413DD00-B2FF-ABEF-772E-8E874A454428}"/>
              </a:ext>
            </a:extLst>
          </p:cNvPr>
          <p:cNvSpPr/>
          <p:nvPr/>
        </p:nvSpPr>
        <p:spPr>
          <a:xfrm>
            <a:off x="6105980" y="278092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4CD8291-4C98-34F4-9579-ED4850070D32}"/>
              </a:ext>
            </a:extLst>
          </p:cNvPr>
          <p:cNvSpPr/>
          <p:nvPr/>
        </p:nvSpPr>
        <p:spPr>
          <a:xfrm>
            <a:off x="6098243" y="3356992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>
            <a:extLst>
              <a:ext uri="{FF2B5EF4-FFF2-40B4-BE49-F238E27FC236}">
                <a16:creationId xmlns:a16="http://schemas.microsoft.com/office/drawing/2014/main" id="{B9956FDD-2321-DDD0-946B-9C81BBB63576}"/>
              </a:ext>
            </a:extLst>
          </p:cNvPr>
          <p:cNvSpPr/>
          <p:nvPr/>
        </p:nvSpPr>
        <p:spPr>
          <a:xfrm>
            <a:off x="6098243" y="393305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>
            <a:extLst>
              <a:ext uri="{FF2B5EF4-FFF2-40B4-BE49-F238E27FC236}">
                <a16:creationId xmlns:a16="http://schemas.microsoft.com/office/drawing/2014/main" id="{1023630C-A006-01F2-1A4A-62CE916C9DCC}"/>
              </a:ext>
            </a:extLst>
          </p:cNvPr>
          <p:cNvSpPr/>
          <p:nvPr/>
        </p:nvSpPr>
        <p:spPr>
          <a:xfrm>
            <a:off x="5508104" y="104791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2D535DA5-757D-5418-0942-9226549F90F1}"/>
              </a:ext>
            </a:extLst>
          </p:cNvPr>
          <p:cNvSpPr/>
          <p:nvPr/>
        </p:nvSpPr>
        <p:spPr>
          <a:xfrm>
            <a:off x="6661329" y="1024859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1B571CE-EA6B-6EEF-AC8F-790AA94DF1F2}"/>
              </a:ext>
            </a:extLst>
          </p:cNvPr>
          <p:cNvSpPr/>
          <p:nvPr/>
        </p:nvSpPr>
        <p:spPr>
          <a:xfrm>
            <a:off x="7213654" y="1024485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F64AE94B-76A3-FBF5-8839-5A491E57D3FC}"/>
              </a:ext>
            </a:extLst>
          </p:cNvPr>
          <p:cNvSpPr/>
          <p:nvPr/>
        </p:nvSpPr>
        <p:spPr>
          <a:xfrm>
            <a:off x="3203848" y="3395124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092C7FEC-6177-792E-8F28-16870603470C}"/>
              </a:ext>
            </a:extLst>
          </p:cNvPr>
          <p:cNvSpPr/>
          <p:nvPr/>
        </p:nvSpPr>
        <p:spPr>
          <a:xfrm>
            <a:off x="3203848" y="162898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802EFA26-B975-456A-CD8A-9E5E1378731A}"/>
              </a:ext>
            </a:extLst>
          </p:cNvPr>
          <p:cNvSpPr/>
          <p:nvPr/>
        </p:nvSpPr>
        <p:spPr>
          <a:xfrm>
            <a:off x="3779912" y="162898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619BED5A-F9CA-586B-E685-75BD6F6E2F58}"/>
              </a:ext>
            </a:extLst>
          </p:cNvPr>
          <p:cNvSpPr/>
          <p:nvPr/>
        </p:nvSpPr>
        <p:spPr>
          <a:xfrm>
            <a:off x="4355976" y="1616744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C2CC246F-2ED8-25DA-27B9-2A80B40129E8}"/>
              </a:ext>
            </a:extLst>
          </p:cNvPr>
          <p:cNvSpPr/>
          <p:nvPr/>
        </p:nvSpPr>
        <p:spPr>
          <a:xfrm>
            <a:off x="4932040" y="1616744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FE82AEB3-37B6-1D39-5213-130AE9716E7D}"/>
              </a:ext>
            </a:extLst>
          </p:cNvPr>
          <p:cNvSpPr/>
          <p:nvPr/>
        </p:nvSpPr>
        <p:spPr>
          <a:xfrm>
            <a:off x="5492400" y="1616744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6DE3CCF-4D1A-F135-A977-61078C5C37F4}"/>
              </a:ext>
            </a:extLst>
          </p:cNvPr>
          <p:cNvSpPr txBox="1"/>
          <p:nvPr/>
        </p:nvSpPr>
        <p:spPr>
          <a:xfrm>
            <a:off x="5726724" y="446964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1B4DF3F-E8CE-7EDF-BF6E-484760EBC02E}"/>
              </a:ext>
            </a:extLst>
          </p:cNvPr>
          <p:cNvSpPr txBox="1"/>
          <p:nvPr/>
        </p:nvSpPr>
        <p:spPr>
          <a:xfrm>
            <a:off x="5015012" y="1047918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07EB78F-6FC7-54F5-4729-4B7BEF1B087C}"/>
              </a:ext>
            </a:extLst>
          </p:cNvPr>
          <p:cNvSpPr txBox="1"/>
          <p:nvPr/>
        </p:nvSpPr>
        <p:spPr>
          <a:xfrm>
            <a:off x="2699792" y="1680941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A4B7F33F-E5F0-A2FE-F9D1-50B16968C4F4}"/>
              </a:ext>
            </a:extLst>
          </p:cNvPr>
          <p:cNvSpPr/>
          <p:nvPr/>
        </p:nvSpPr>
        <p:spPr>
          <a:xfrm>
            <a:off x="3779912" y="3395124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id="{60503B2E-9D0F-910F-259F-1E76E9429EE1}"/>
              </a:ext>
            </a:extLst>
          </p:cNvPr>
          <p:cNvSpPr/>
          <p:nvPr/>
        </p:nvSpPr>
        <p:spPr>
          <a:xfrm>
            <a:off x="4355976" y="338525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62D95B0E-654F-3DF8-EFA0-5145AE5ABB2C}"/>
              </a:ext>
            </a:extLst>
          </p:cNvPr>
          <p:cNvSpPr/>
          <p:nvPr/>
        </p:nvSpPr>
        <p:spPr>
          <a:xfrm>
            <a:off x="4932040" y="3366022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id="{7D5B06FA-394A-C6B6-7F13-23D130C166A9}"/>
              </a:ext>
            </a:extLst>
          </p:cNvPr>
          <p:cNvSpPr/>
          <p:nvPr/>
        </p:nvSpPr>
        <p:spPr>
          <a:xfrm>
            <a:off x="5508299" y="3356992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Прямоугольник 71">
            <a:extLst>
              <a:ext uri="{FF2B5EF4-FFF2-40B4-BE49-F238E27FC236}">
                <a16:creationId xmlns:a16="http://schemas.microsoft.com/office/drawing/2014/main" id="{53215B83-0661-202B-013B-7BFEEC3A6BE8}"/>
              </a:ext>
            </a:extLst>
          </p:cNvPr>
          <p:cNvSpPr/>
          <p:nvPr/>
        </p:nvSpPr>
        <p:spPr>
          <a:xfrm>
            <a:off x="2051720" y="396407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Прямоугольник 72">
            <a:extLst>
              <a:ext uri="{FF2B5EF4-FFF2-40B4-BE49-F238E27FC236}">
                <a16:creationId xmlns:a16="http://schemas.microsoft.com/office/drawing/2014/main" id="{B8F3BDFF-D924-CE43-29F1-A81196DAC344}"/>
              </a:ext>
            </a:extLst>
          </p:cNvPr>
          <p:cNvSpPr/>
          <p:nvPr/>
        </p:nvSpPr>
        <p:spPr>
          <a:xfrm>
            <a:off x="5508104" y="393305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2247E9A5-45D7-439C-7029-CA3C5A5B7FDB}"/>
              </a:ext>
            </a:extLst>
          </p:cNvPr>
          <p:cNvSpPr/>
          <p:nvPr/>
        </p:nvSpPr>
        <p:spPr>
          <a:xfrm>
            <a:off x="6661329" y="393305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20D19E24-235D-37B1-F9E1-0D5DBD08F763}"/>
              </a:ext>
            </a:extLst>
          </p:cNvPr>
          <p:cNvSpPr/>
          <p:nvPr/>
        </p:nvSpPr>
        <p:spPr>
          <a:xfrm>
            <a:off x="7213654" y="3362133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99408799-4A12-B23F-D230-E3076F29BB57}"/>
              </a:ext>
            </a:extLst>
          </p:cNvPr>
          <p:cNvSpPr/>
          <p:nvPr/>
        </p:nvSpPr>
        <p:spPr>
          <a:xfrm>
            <a:off x="6661329" y="3356992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73EEDBB3-9ADE-6EAE-6A2F-28E43B693808}"/>
              </a:ext>
            </a:extLst>
          </p:cNvPr>
          <p:cNvSpPr/>
          <p:nvPr/>
        </p:nvSpPr>
        <p:spPr>
          <a:xfrm>
            <a:off x="2616819" y="396407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>
            <a:extLst>
              <a:ext uri="{FF2B5EF4-FFF2-40B4-BE49-F238E27FC236}">
                <a16:creationId xmlns:a16="http://schemas.microsoft.com/office/drawing/2014/main" id="{179DAA80-06F4-65D9-8FDA-55A34DC36E06}"/>
              </a:ext>
            </a:extLst>
          </p:cNvPr>
          <p:cNvSpPr/>
          <p:nvPr/>
        </p:nvSpPr>
        <p:spPr>
          <a:xfrm>
            <a:off x="3207754" y="396407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 78">
            <a:extLst>
              <a:ext uri="{FF2B5EF4-FFF2-40B4-BE49-F238E27FC236}">
                <a16:creationId xmlns:a16="http://schemas.microsoft.com/office/drawing/2014/main" id="{BA06C2DD-FB97-4501-90E3-D306C37EBA14}"/>
              </a:ext>
            </a:extLst>
          </p:cNvPr>
          <p:cNvSpPr/>
          <p:nvPr/>
        </p:nvSpPr>
        <p:spPr>
          <a:xfrm>
            <a:off x="3779912" y="3964076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EDFDDA5F-4C5C-2A58-6A4B-22B67F53ACD0}"/>
              </a:ext>
            </a:extLst>
          </p:cNvPr>
          <p:cNvSpPr/>
          <p:nvPr/>
        </p:nvSpPr>
        <p:spPr>
          <a:xfrm>
            <a:off x="4932039" y="393921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Прямоугольник 80">
            <a:extLst>
              <a:ext uri="{FF2B5EF4-FFF2-40B4-BE49-F238E27FC236}">
                <a16:creationId xmlns:a16="http://schemas.microsoft.com/office/drawing/2014/main" id="{38302E77-B345-DA4C-799E-56FB9A455671}"/>
              </a:ext>
            </a:extLst>
          </p:cNvPr>
          <p:cNvSpPr/>
          <p:nvPr/>
        </p:nvSpPr>
        <p:spPr>
          <a:xfrm>
            <a:off x="4355976" y="3943480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Прямоугольник 81">
            <a:extLst>
              <a:ext uri="{FF2B5EF4-FFF2-40B4-BE49-F238E27FC236}">
                <a16:creationId xmlns:a16="http://schemas.microsoft.com/office/drawing/2014/main" id="{3B19781E-F574-61E1-E27E-A784B897BA4B}"/>
              </a:ext>
            </a:extLst>
          </p:cNvPr>
          <p:cNvSpPr/>
          <p:nvPr/>
        </p:nvSpPr>
        <p:spPr>
          <a:xfrm>
            <a:off x="3779912" y="452253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97CCBDAE-C7A4-258F-7677-C7035F99C862}"/>
              </a:ext>
            </a:extLst>
          </p:cNvPr>
          <p:cNvSpPr/>
          <p:nvPr/>
        </p:nvSpPr>
        <p:spPr>
          <a:xfrm>
            <a:off x="4355976" y="452253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55A4F287-DC29-8D9F-31AC-4B0084A2D6CD}"/>
              </a:ext>
            </a:extLst>
          </p:cNvPr>
          <p:cNvSpPr/>
          <p:nvPr/>
        </p:nvSpPr>
        <p:spPr>
          <a:xfrm>
            <a:off x="4932040" y="452253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2F13E545-6323-8ACD-9D37-1C3D38CB097A}"/>
              </a:ext>
            </a:extLst>
          </p:cNvPr>
          <p:cNvSpPr/>
          <p:nvPr/>
        </p:nvSpPr>
        <p:spPr>
          <a:xfrm>
            <a:off x="5517605" y="4509120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>
            <a:extLst>
              <a:ext uri="{FF2B5EF4-FFF2-40B4-BE49-F238E27FC236}">
                <a16:creationId xmlns:a16="http://schemas.microsoft.com/office/drawing/2014/main" id="{FD92FC3E-73FD-5090-0CDD-35C2B14D1FE1}"/>
              </a:ext>
            </a:extLst>
          </p:cNvPr>
          <p:cNvSpPr/>
          <p:nvPr/>
        </p:nvSpPr>
        <p:spPr>
          <a:xfrm>
            <a:off x="2616819" y="4531291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A5924BF0-A6B7-6EF9-0FC3-EEFD8A043493}"/>
              </a:ext>
            </a:extLst>
          </p:cNvPr>
          <p:cNvSpPr/>
          <p:nvPr/>
        </p:nvSpPr>
        <p:spPr>
          <a:xfrm>
            <a:off x="3203848" y="4522538"/>
            <a:ext cx="504056" cy="5040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3E0B02A-A144-E680-FA12-830040766529}"/>
              </a:ext>
            </a:extLst>
          </p:cNvPr>
          <p:cNvSpPr txBox="1"/>
          <p:nvPr/>
        </p:nvSpPr>
        <p:spPr>
          <a:xfrm>
            <a:off x="2703756" y="3427649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29E31803-BA89-FFE4-9B67-FA1EB7096923}"/>
              </a:ext>
            </a:extLst>
          </p:cNvPr>
          <p:cNvSpPr txBox="1"/>
          <p:nvPr/>
        </p:nvSpPr>
        <p:spPr>
          <a:xfrm>
            <a:off x="1619672" y="4006467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5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47DC2E94-2F30-67BD-ACF2-2A266E35F9D7}"/>
              </a:ext>
            </a:extLst>
          </p:cNvPr>
          <p:cNvSpPr txBox="1"/>
          <p:nvPr/>
        </p:nvSpPr>
        <p:spPr>
          <a:xfrm>
            <a:off x="2134692" y="4573682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6</a:t>
            </a:r>
          </a:p>
        </p:txBody>
      </p:sp>
      <p:sp>
        <p:nvSpPr>
          <p:cNvPr id="91" name="Заголовок 10">
            <a:extLst>
              <a:ext uri="{FF2B5EF4-FFF2-40B4-BE49-F238E27FC236}">
                <a16:creationId xmlns:a16="http://schemas.microsoft.com/office/drawing/2014/main" id="{A338600F-B4A0-7A4C-B166-E80F734B4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7" y="120715"/>
            <a:ext cx="5178220" cy="903770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Кроссворд  </a:t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«угадай, что изображено»</a:t>
            </a: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5C94B5D7-24B2-2479-EDE2-3624F9944469}"/>
              </a:ext>
            </a:extLst>
          </p:cNvPr>
          <p:cNvSpPr/>
          <p:nvPr/>
        </p:nvSpPr>
        <p:spPr>
          <a:xfrm>
            <a:off x="1643157" y="2278962"/>
            <a:ext cx="1321182" cy="1324328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E5220428-ECA7-E172-C9C0-D6D5EF8435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54553" y="2476950"/>
            <a:ext cx="464176" cy="928351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8C58C0FC-511D-D8D3-6FBA-752B3EA28D19}"/>
              </a:ext>
            </a:extLst>
          </p:cNvPr>
          <p:cNvSpPr txBox="1"/>
          <p:nvPr/>
        </p:nvSpPr>
        <p:spPr>
          <a:xfrm>
            <a:off x="2485562" y="2653241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8D4C9E-8123-F45E-04F6-BAA6B694A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029" y="4336513"/>
            <a:ext cx="16954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5AA5A74C-281A-6F11-575A-F7378835F94C}"/>
              </a:ext>
            </a:extLst>
          </p:cNvPr>
          <p:cNvSpPr txBox="1"/>
          <p:nvPr/>
        </p:nvSpPr>
        <p:spPr>
          <a:xfrm>
            <a:off x="7939497" y="4447536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3EF86EE-B840-479F-B50F-245A2FB6D3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396" y="4903273"/>
            <a:ext cx="1310676" cy="825726"/>
          </a:xfrm>
          <a:prstGeom prst="rect">
            <a:avLst/>
          </a:prstGeom>
        </p:spPr>
      </p:pic>
      <p:sp>
        <p:nvSpPr>
          <p:cNvPr id="99" name="Овал 98">
            <a:extLst>
              <a:ext uri="{FF2B5EF4-FFF2-40B4-BE49-F238E27FC236}">
                <a16:creationId xmlns:a16="http://schemas.microsoft.com/office/drawing/2014/main" id="{1A14010E-ABDF-452A-8C96-4C94B842C021}"/>
              </a:ext>
            </a:extLst>
          </p:cNvPr>
          <p:cNvSpPr/>
          <p:nvPr/>
        </p:nvSpPr>
        <p:spPr>
          <a:xfrm>
            <a:off x="179512" y="3501008"/>
            <a:ext cx="1440160" cy="1353314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21AF154-3C26-B271-977A-B57C72A7B7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5" y="3637286"/>
            <a:ext cx="682678" cy="1058416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5BAFF4E1-3DF6-9AA2-86DC-500215C24A5A}"/>
              </a:ext>
            </a:extLst>
          </p:cNvPr>
          <p:cNvSpPr txBox="1"/>
          <p:nvPr/>
        </p:nvSpPr>
        <p:spPr>
          <a:xfrm>
            <a:off x="1146905" y="3933056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02" name="Овал 101">
            <a:extLst>
              <a:ext uri="{FF2B5EF4-FFF2-40B4-BE49-F238E27FC236}">
                <a16:creationId xmlns:a16="http://schemas.microsoft.com/office/drawing/2014/main" id="{F67F73FA-C912-666E-86C6-E890AAE10827}"/>
              </a:ext>
            </a:extLst>
          </p:cNvPr>
          <p:cNvSpPr/>
          <p:nvPr/>
        </p:nvSpPr>
        <p:spPr>
          <a:xfrm>
            <a:off x="301433" y="1154600"/>
            <a:ext cx="1487294" cy="1413387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Овал 102">
            <a:extLst>
              <a:ext uri="{FF2B5EF4-FFF2-40B4-BE49-F238E27FC236}">
                <a16:creationId xmlns:a16="http://schemas.microsoft.com/office/drawing/2014/main" id="{E44B43D7-F47C-A24A-0D36-6B9FD79F6BE0}"/>
              </a:ext>
            </a:extLst>
          </p:cNvPr>
          <p:cNvSpPr/>
          <p:nvPr/>
        </p:nvSpPr>
        <p:spPr>
          <a:xfrm>
            <a:off x="7147425" y="1662894"/>
            <a:ext cx="1734655" cy="1694098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F91E66E-886B-786D-21E8-ED7A26E94BF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35" y="1429178"/>
            <a:ext cx="960256" cy="86423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E1988C16-99E9-6BBD-CB15-081326BFEDD2}"/>
              </a:ext>
            </a:extLst>
          </p:cNvPr>
          <p:cNvSpPr txBox="1"/>
          <p:nvPr/>
        </p:nvSpPr>
        <p:spPr>
          <a:xfrm>
            <a:off x="1356152" y="1577987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9AF6EDD6-06F9-D388-5707-9D15CD5FFB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06" y="1955676"/>
            <a:ext cx="1077280" cy="1077280"/>
          </a:xfrm>
          <a:prstGeom prst="rect">
            <a:avLst/>
          </a:prstGeom>
        </p:spPr>
      </p:pic>
      <p:sp>
        <p:nvSpPr>
          <p:cNvPr id="107" name="TextBox 106">
            <a:extLst>
              <a:ext uri="{FF2B5EF4-FFF2-40B4-BE49-F238E27FC236}">
                <a16:creationId xmlns:a16="http://schemas.microsoft.com/office/drawing/2014/main" id="{46EE43F2-76AD-29AA-34AC-DA7746B1C2F0}"/>
              </a:ext>
            </a:extLst>
          </p:cNvPr>
          <p:cNvSpPr txBox="1"/>
          <p:nvPr/>
        </p:nvSpPr>
        <p:spPr>
          <a:xfrm>
            <a:off x="7379599" y="2191576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8" name="Овал 107">
            <a:extLst>
              <a:ext uri="{FF2B5EF4-FFF2-40B4-BE49-F238E27FC236}">
                <a16:creationId xmlns:a16="http://schemas.microsoft.com/office/drawing/2014/main" id="{A7560F64-360C-A2B5-705F-0F0D454143C4}"/>
              </a:ext>
            </a:extLst>
          </p:cNvPr>
          <p:cNvSpPr/>
          <p:nvPr/>
        </p:nvSpPr>
        <p:spPr>
          <a:xfrm>
            <a:off x="969101" y="5112899"/>
            <a:ext cx="1734655" cy="1694098"/>
          </a:xfrm>
          <a:prstGeom prst="ellipse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4287219C-7523-8580-62BC-734E8148701B}"/>
              </a:ext>
            </a:extLst>
          </p:cNvPr>
          <p:cNvSpPr txBox="1"/>
          <p:nvPr/>
        </p:nvSpPr>
        <p:spPr>
          <a:xfrm>
            <a:off x="2250748" y="5959947"/>
            <a:ext cx="338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1831985-7FF4-9925-51ED-0F4F44A54A73}"/>
              </a:ext>
            </a:extLst>
          </p:cNvPr>
          <p:cNvSpPr txBox="1"/>
          <p:nvPr/>
        </p:nvSpPr>
        <p:spPr>
          <a:xfrm>
            <a:off x="1045080" y="5375172"/>
            <a:ext cx="15126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Эта посуда используется для измерения объема жидкости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7593786-4959-F062-7C83-9AFEB44E6BE8}"/>
              </a:ext>
            </a:extLst>
          </p:cNvPr>
          <p:cNvSpPr txBox="1"/>
          <p:nvPr/>
        </p:nvSpPr>
        <p:spPr>
          <a:xfrm>
            <a:off x="5580112" y="1115280"/>
            <a:ext cx="2137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В        Е        С       Ы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95847162-593C-524F-6C35-3E6D91B45D16}"/>
              </a:ext>
            </a:extLst>
          </p:cNvPr>
          <p:cNvSpPr txBox="1"/>
          <p:nvPr/>
        </p:nvSpPr>
        <p:spPr>
          <a:xfrm>
            <a:off x="3190512" y="1701835"/>
            <a:ext cx="3419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solidFill>
                  <a:srgbClr val="006600"/>
                </a:solidFill>
              </a:rPr>
              <a:t>С        Т        А        К        А        Н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7522E69-A1C1-8FEB-244C-75EECDD7F225}"/>
              </a:ext>
            </a:extLst>
          </p:cNvPr>
          <p:cNvSpPr txBox="1"/>
          <p:nvPr/>
        </p:nvSpPr>
        <p:spPr>
          <a:xfrm>
            <a:off x="3275856" y="3452620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П       Р        О        Б        И       Р        К       А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7A03359-3719-5E8A-D34C-08C4B09C4829}"/>
              </a:ext>
            </a:extLst>
          </p:cNvPr>
          <p:cNvSpPr txBox="1"/>
          <p:nvPr/>
        </p:nvSpPr>
        <p:spPr>
          <a:xfrm>
            <a:off x="2134692" y="4052633"/>
            <a:ext cx="489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С       П        И        Р        Т       О        В        К       А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217136F-C887-1B80-148B-B2D077B20467}"/>
              </a:ext>
            </a:extLst>
          </p:cNvPr>
          <p:cNvSpPr txBox="1"/>
          <p:nvPr/>
        </p:nvSpPr>
        <p:spPr>
          <a:xfrm>
            <a:off x="2721466" y="4589900"/>
            <a:ext cx="394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В       О        Р       О        Н        К        А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6FDA44B0-9F01-735B-5D09-17C1C1756ECA}"/>
              </a:ext>
            </a:extLst>
          </p:cNvPr>
          <p:cNvSpPr txBox="1"/>
          <p:nvPr/>
        </p:nvSpPr>
        <p:spPr>
          <a:xfrm>
            <a:off x="6160548" y="532664"/>
            <a:ext cx="44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М</a:t>
            </a:r>
            <a:r>
              <a:rPr lang="ru-RU" dirty="0"/>
              <a:t>       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05F59F5F-5FA7-C86F-49D0-AFBDCFD238EB}"/>
              </a:ext>
            </a:extLst>
          </p:cNvPr>
          <p:cNvSpPr txBox="1"/>
          <p:nvPr/>
        </p:nvSpPr>
        <p:spPr>
          <a:xfrm>
            <a:off x="6129395" y="2309650"/>
            <a:ext cx="44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З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A3C8883-0532-88AC-DA10-2107C1E54074}"/>
              </a:ext>
            </a:extLst>
          </p:cNvPr>
          <p:cNvSpPr txBox="1"/>
          <p:nvPr/>
        </p:nvSpPr>
        <p:spPr>
          <a:xfrm>
            <a:off x="6134743" y="2848290"/>
            <a:ext cx="441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У</a:t>
            </a:r>
          </a:p>
        </p:txBody>
      </p:sp>
    </p:spTree>
    <p:extLst>
      <p:ext uri="{BB962C8B-B14F-4D97-AF65-F5344CB8AC3E}">
        <p14:creationId xmlns:p14="http://schemas.microsoft.com/office/powerpoint/2010/main" val="15539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/>
      <p:bldP spid="113" grpId="0"/>
      <p:bldP spid="114" grpId="0"/>
      <p:bldP spid="115" grpId="0"/>
      <p:bldP spid="116" grpId="0"/>
      <p:bldP spid="117" grpId="0"/>
      <p:bldP spid="119" grpId="0"/>
      <p:bldP spid="1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B4F5BE-FD65-C6B1-B6C1-48060BF0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530" y="980728"/>
            <a:ext cx="7520940" cy="3024336"/>
          </a:xfrm>
        </p:spPr>
        <p:txBody>
          <a:bodyPr/>
          <a:lstStyle/>
          <a:p>
            <a:r>
              <a:rPr lang="ru-RU" dirty="0"/>
              <a:t>Домашнее задание:</a:t>
            </a:r>
            <a:br>
              <a:rPr lang="ru-RU" dirty="0"/>
            </a:br>
            <a:r>
              <a:rPr lang="ru-RU" dirty="0"/>
              <a:t>1. Найти в учебнике «Практическая работа №1» и «Правила техники безопасности в лаборатории. Прочитать.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1D14CD32-65F8-33C8-5F46-4331BD3F5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80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97F8941-38E5-8815-C224-45FD2F5C4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3408"/>
            <a:ext cx="9144000" cy="5316031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33</a:t>
            </a:fld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57" b="93872" l="2732" r="97268">
                        <a14:foregroundMark x1="48087" y1="89136" x2="66120" y2="90251"/>
                        <a14:foregroundMark x1="54645" y1="93315" x2="72131" y2="94150"/>
                        <a14:foregroundMark x1="84973" y1="36212" x2="93716" y2="47632"/>
                        <a14:foregroundMark x1="93716" y1="47632" x2="96175" y2="60724"/>
                        <a14:foregroundMark x1="96175" y1="60724" x2="92896" y2="75209"/>
                        <a14:foregroundMark x1="92896" y1="75209" x2="89617" y2="79666"/>
                        <a14:foregroundMark x1="96175" y1="52089" x2="97268" y2="63231"/>
                        <a14:foregroundMark x1="97268" y1="63231" x2="95355" y2="71588"/>
                        <a14:foregroundMark x1="10383" y1="28969" x2="3825" y2="45682"/>
                        <a14:foregroundMark x1="3825" y1="45682" x2="6284" y2="56825"/>
                        <a14:foregroundMark x1="6284" y1="56825" x2="10109" y2="62396"/>
                        <a14:foregroundMark x1="3005" y1="50975" x2="3005" y2="41504"/>
                        <a14:foregroundMark x1="40710" y1="3900" x2="51028" y2="4389"/>
                        <a14:backgroundMark x1="52186" y1="3900" x2="51913" y2="3900"/>
                        <a14:backgroundMark x1="51639" y1="3900" x2="53552" y2="58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88640"/>
            <a:ext cx="4648200" cy="4559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7664" y="4941168"/>
            <a:ext cx="64087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МОЛОДЦЫ!!!</a:t>
            </a:r>
          </a:p>
        </p:txBody>
      </p:sp>
    </p:spTree>
    <p:extLst>
      <p:ext uri="{BB962C8B-B14F-4D97-AF65-F5344CB8AC3E}">
        <p14:creationId xmlns:p14="http://schemas.microsoft.com/office/powerpoint/2010/main" val="52067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4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Заголовок 10"/>
          <p:cNvSpPr>
            <a:spLocks noGrp="1"/>
          </p:cNvSpPr>
          <p:nvPr>
            <p:ph type="title"/>
          </p:nvPr>
        </p:nvSpPr>
        <p:spPr>
          <a:xfrm>
            <a:off x="827584" y="260648"/>
            <a:ext cx="7520940" cy="54864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Классификация химической посуды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65762" y="764704"/>
            <a:ext cx="2611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назначению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556792"/>
            <a:ext cx="3600400" cy="20313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Посуда общего назначения:</a:t>
            </a:r>
            <a:r>
              <a:rPr lang="ru-RU" dirty="0"/>
              <a:t> посуда, которая всегда должна быть в лаборатории и без которой нельзя провести большинство работ </a:t>
            </a:r>
            <a:r>
              <a:rPr lang="ru-RU" b="1" dirty="0"/>
              <a:t>(пробирки, воронки, стаканы, конические колбы, плоскодонные колбы, и др.)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1695291"/>
            <a:ext cx="355816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Посуда специального назначения: </a:t>
            </a:r>
            <a:r>
              <a:rPr lang="ru-RU" dirty="0"/>
              <a:t>посуда, которая употребляется для какой-либо цели </a:t>
            </a:r>
            <a:r>
              <a:rPr lang="ru-RU" b="1" dirty="0"/>
              <a:t>(дефлегматоры, холодильники, насадки, круглодонные колбы и др.)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408896" y="3717032"/>
            <a:ext cx="4158208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Мерная посуда: </a:t>
            </a:r>
            <a:r>
              <a:rPr lang="ru-RU" dirty="0"/>
              <a:t>посуда, предназначенная для измерения объемов жидкостей </a:t>
            </a:r>
            <a:r>
              <a:rPr lang="ru-RU" b="1" dirty="0"/>
              <a:t>(мерные цилиндры, пипетки, бюретки, мерные колбы и др. )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3165762" y="1287924"/>
            <a:ext cx="470134" cy="1968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364088" y="1287924"/>
            <a:ext cx="576064" cy="2688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6" idx="2"/>
          </p:cNvCxnSpPr>
          <p:nvPr/>
        </p:nvCxnSpPr>
        <p:spPr>
          <a:xfrm>
            <a:off x="4471568" y="1287924"/>
            <a:ext cx="0" cy="23001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418" y="5106229"/>
            <a:ext cx="2473150" cy="16064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5136362"/>
            <a:ext cx="2448272" cy="157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485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6488905" cy="585366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общего назначения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rgbClr val="003300"/>
                </a:solidFill>
              </a:rPr>
              <a:t>5</a:t>
            </a:fld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43508" y="764704"/>
            <a:ext cx="3284984" cy="5853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Пробирки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82960" y="1489967"/>
            <a:ext cx="3006080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Применяют для проведения </a:t>
            </a:r>
          </a:p>
          <a:p>
            <a:pPr algn="ctr"/>
            <a:r>
              <a:rPr lang="ru-RU" dirty="0">
                <a:solidFill>
                  <a:srgbClr val="006600"/>
                </a:solidFill>
              </a:rPr>
              <a:t>аналитических и малообъемных работ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11624" y="2534942"/>
            <a:ext cx="238082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Пробирки делятся на: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6600"/>
                </a:solidFill>
              </a:rPr>
              <a:t> обычные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6600"/>
                </a:solidFill>
              </a:rPr>
              <a:t> градуированные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rgbClr val="006600"/>
                </a:solidFill>
              </a:rPr>
              <a:t> центрифужные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833" y="1076269"/>
            <a:ext cx="2185977" cy="2438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92" y="3829904"/>
            <a:ext cx="2460460" cy="2517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962418"/>
            <a:ext cx="3085500" cy="2209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262122" y="6347774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Центрифужные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98626" y="6338821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Обычные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90224" y="3514474"/>
            <a:ext cx="2001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Градуированные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862" y="844690"/>
            <a:ext cx="2864362" cy="286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01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rgbClr val="003300"/>
                </a:solidFill>
              </a:rPr>
              <a:t>6</a:t>
            </a:fld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6488905" cy="585366"/>
          </a:xfrm>
        </p:spPr>
        <p:txBody>
          <a:bodyPr/>
          <a:lstStyle/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общего назначения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643508" y="764704"/>
            <a:ext cx="3284984" cy="5853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Пробирки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43508" y="1489967"/>
            <a:ext cx="3501008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Для хранения  пробирок, находящихся в работе, служат </a:t>
            </a:r>
            <a:r>
              <a:rPr lang="ru-RU" b="1" dirty="0">
                <a:solidFill>
                  <a:srgbClr val="006600"/>
                </a:solidFill>
              </a:rPr>
              <a:t>специальные штативы:</a:t>
            </a:r>
          </a:p>
          <a:p>
            <a:pPr algn="ctr"/>
            <a:endParaRPr lang="ru-RU" dirty="0">
              <a:solidFill>
                <a:srgbClr val="0066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5008" y="2852936"/>
            <a:ext cx="23580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деревянные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пластмассовые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металлические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13" y="4640937"/>
            <a:ext cx="2641565" cy="2171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7696" y="764704"/>
            <a:ext cx="2227064" cy="3426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275" y="2690296"/>
            <a:ext cx="2600854" cy="19506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332" y="3933056"/>
            <a:ext cx="2664296" cy="2240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774972" y="6166372"/>
            <a:ext cx="3022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Для мытья пробирок </a:t>
            </a:r>
          </a:p>
          <a:p>
            <a:pPr algn="ctr"/>
            <a:r>
              <a:rPr lang="ru-RU" b="1" dirty="0">
                <a:solidFill>
                  <a:srgbClr val="006600"/>
                </a:solidFill>
              </a:rPr>
              <a:t>используют ершики</a:t>
            </a:r>
          </a:p>
        </p:txBody>
      </p:sp>
    </p:spTree>
    <p:extLst>
      <p:ext uri="{BB962C8B-B14F-4D97-AF65-F5344CB8AC3E}">
        <p14:creationId xmlns:p14="http://schemas.microsoft.com/office/powerpoint/2010/main" val="16394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7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251520" y="116632"/>
            <a:ext cx="6488905" cy="5853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общего назначения</a:t>
            </a: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643508" y="764704"/>
            <a:ext cx="3284984" cy="5853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Пробирки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1489967"/>
            <a:ext cx="4072508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Для нагревания пробирки ее следует </a:t>
            </a:r>
            <a:r>
              <a:rPr lang="ru-RU" b="1" dirty="0">
                <a:solidFill>
                  <a:srgbClr val="006600"/>
                </a:solidFill>
              </a:rPr>
              <a:t>зажать в </a:t>
            </a:r>
            <a:r>
              <a:rPr lang="ru-RU" b="1" dirty="0" err="1">
                <a:solidFill>
                  <a:srgbClr val="006600"/>
                </a:solidFill>
              </a:rPr>
              <a:t>пробиркодержателе</a:t>
            </a:r>
            <a:r>
              <a:rPr lang="ru-RU" b="1" dirty="0">
                <a:solidFill>
                  <a:srgbClr val="006600"/>
                </a:solidFill>
              </a:rPr>
              <a:t> </a:t>
            </a:r>
            <a:r>
              <a:rPr lang="ru-RU" dirty="0">
                <a:solidFill>
                  <a:srgbClr val="006600"/>
                </a:solidFill>
              </a:rPr>
              <a:t>и равномерно</a:t>
            </a:r>
            <a:r>
              <a:rPr lang="et-EE" dirty="0">
                <a:solidFill>
                  <a:srgbClr val="006600"/>
                </a:solidFill>
              </a:rPr>
              <a:t> </a:t>
            </a:r>
            <a:r>
              <a:rPr lang="ru-RU" dirty="0">
                <a:solidFill>
                  <a:srgbClr val="006600"/>
                </a:solidFill>
              </a:rPr>
              <a:t>прогревать в пламени горелки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720230"/>
            <a:ext cx="3928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 нагревании открытый конец</a:t>
            </a:r>
          </a:p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пробирки должен быть обращен</a:t>
            </a:r>
          </a:p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 сторону от работающего </a:t>
            </a:r>
          </a:p>
          <a:p>
            <a:pPr algn="ctr"/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и от соседей по столу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08" y="4221088"/>
            <a:ext cx="3532956" cy="1913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133806"/>
            <a:ext cx="3867760" cy="2900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02" y="366017"/>
            <a:ext cx="1733170" cy="26987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97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251520" y="116632"/>
            <a:ext cx="6488905" cy="5853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общего назначения</a:t>
            </a: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251520" y="751486"/>
            <a:ext cx="5440660" cy="5853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Химические стаканы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489965"/>
            <a:ext cx="4896544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6600"/>
                </a:solidFill>
              </a:rPr>
              <a:t>Представляют собой тонкостенные цилиндры различной емкости, используются для приготовления растворов, смешения растворов и твердых веществ и т.д.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11560" y="2690294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Бывают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с носиком и без носика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 делениями и без делений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02013" y="6037561"/>
            <a:ext cx="3128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6"/>
                </a:solidFill>
              </a:rPr>
              <a:t>Нагревать стаканы на открытом пламени нельзя!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174" y="4129060"/>
            <a:ext cx="4660490" cy="1908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00" y="3651806"/>
            <a:ext cx="1806850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405" y="1307605"/>
            <a:ext cx="2788282" cy="2788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88391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A6390-58E2-475F-8752-61829E4F4677}" type="slidenum">
              <a:rPr lang="ru-RU" b="1" smtClean="0">
                <a:solidFill>
                  <a:schemeClr val="tx1"/>
                </a:solidFill>
              </a:rPr>
              <a:t>9</a:t>
            </a:fld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51520" y="116632"/>
            <a:ext cx="6488905" cy="5853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Посуда общего назначения</a:t>
            </a: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286747" y="727409"/>
            <a:ext cx="4897724" cy="585366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Конические колбы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6969" y="1343297"/>
            <a:ext cx="4072508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6600"/>
                </a:solidFill>
              </a:rPr>
              <a:t>Конические колбы (Эрленмейера) </a:t>
            </a:r>
            <a:r>
              <a:rPr lang="ru-RU" dirty="0">
                <a:solidFill>
                  <a:srgbClr val="006600"/>
                </a:solidFill>
              </a:rPr>
              <a:t>применяются при аналитических работах (титрование)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5011" y="2299157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Бывают: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различной емкости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 делениями и без делений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узкогорлые и широкогорлые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со шлифом и без шлифа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317" y="4077071"/>
            <a:ext cx="2647231" cy="2647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490" y="443105"/>
            <a:ext cx="2351320" cy="24389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05064"/>
            <a:ext cx="1575912" cy="2424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08838"/>
            <a:ext cx="3267671" cy="2454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650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vortex dir="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2355</TotalTime>
  <Words>1062</Words>
  <Application>Microsoft Office PowerPoint</Application>
  <PresentationFormat>Экран (4:3)</PresentationFormat>
  <Paragraphs>250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9" baseType="lpstr">
      <vt:lpstr>Arial</vt:lpstr>
      <vt:lpstr>Calibri</vt:lpstr>
      <vt:lpstr>Franklin Gothic Book</vt:lpstr>
      <vt:lpstr>Franklin Gothic Medium</vt:lpstr>
      <vt:lpstr>Wingdings</vt:lpstr>
      <vt:lpstr>Углы</vt:lpstr>
      <vt:lpstr>Химическая посуда и лабораторное оборудование</vt:lpstr>
      <vt:lpstr>Задания: 1. Ознакомиться с презентацией 2. Заполнить таблицу</vt:lpstr>
      <vt:lpstr>Классификация химической посуды</vt:lpstr>
      <vt:lpstr>Классификация химической посуды</vt:lpstr>
      <vt:lpstr>Посуда общего назначения</vt:lpstr>
      <vt:lpstr>Посуда общего назначения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Кроссворд   «угадай, что изображено»</vt:lpstr>
      <vt:lpstr>Кроссворд   «угадай, что изображено»</vt:lpstr>
      <vt:lpstr>Домашнее задание: 1. Найти в учебнике «Практическая работа №1» и «Правила техники безопасности в лаборатории. Прочитать.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Химическая посуда и лабораторное оборудование</dc:title>
  <dc:creator>Дашуля</dc:creator>
  <cp:lastModifiedBy>Admin</cp:lastModifiedBy>
  <cp:revision>48</cp:revision>
  <dcterms:created xsi:type="dcterms:W3CDTF">2017-08-12T10:56:42Z</dcterms:created>
  <dcterms:modified xsi:type="dcterms:W3CDTF">2025-09-10T17:16:06Z</dcterms:modified>
</cp:coreProperties>
</file>