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71" r:id="rId4"/>
    <p:sldId id="272" r:id="rId5"/>
    <p:sldId id="262" r:id="rId6"/>
    <p:sldId id="265" r:id="rId7"/>
    <p:sldId id="270" r:id="rId8"/>
    <p:sldId id="273" r:id="rId9"/>
    <p:sldId id="274" r:id="rId10"/>
    <p:sldId id="277" r:id="rId11"/>
    <p:sldId id="27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333326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66515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328100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260608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169804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07EFBA-13A2-45FE-9D42-612D659271A4}" type="datetimeFigureOut">
              <a:rPr lang="ru-RU" smtClean="0"/>
              <a:t>25.12.2025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327339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807EFBA-13A2-45FE-9D42-612D659271A4}" type="datetimeFigureOut">
              <a:rPr lang="ru-RU" smtClean="0"/>
              <a:t>25.12.2025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9396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07EFBA-13A2-45FE-9D42-612D659271A4}" type="datetimeFigureOut">
              <a:rPr lang="ru-RU" smtClean="0"/>
              <a:t>25.12.2025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161797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07EFBA-13A2-45FE-9D42-612D659271A4}" type="datetimeFigureOut">
              <a:rPr lang="ru-RU" smtClean="0"/>
              <a:t>25.12.2025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46310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807EFBA-13A2-45FE-9D42-612D659271A4}" type="datetimeFigureOut">
              <a:rPr lang="ru-RU" smtClean="0"/>
              <a:t>25.12.2025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326645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807EFBA-13A2-45FE-9D42-612D659271A4}" type="datetimeFigureOut">
              <a:rPr lang="ru-RU" smtClean="0"/>
              <a:t>25.12.2025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E05F77-2025-47BE-9F3F-55E3030623BB}" type="slidenum">
              <a:rPr lang="ru-RU" smtClean="0"/>
              <a:t>‹#›</a:t>
            </a:fld>
            <a:endParaRPr lang="ru-RU"/>
          </a:p>
        </p:txBody>
      </p:sp>
    </p:spTree>
    <p:extLst>
      <p:ext uri="{BB962C8B-B14F-4D97-AF65-F5344CB8AC3E}">
        <p14:creationId xmlns:p14="http://schemas.microsoft.com/office/powerpoint/2010/main" val="148323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7EFBA-13A2-45FE-9D42-612D659271A4}" type="datetimeFigureOut">
              <a:rPr lang="ru-RU" smtClean="0"/>
              <a:t>25.12.2025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05F77-2025-47BE-9F3F-55E3030623BB}" type="slidenum">
              <a:rPr lang="ru-RU" smtClean="0"/>
              <a:t>‹#›</a:t>
            </a:fld>
            <a:endParaRPr lang="ru-RU"/>
          </a:p>
        </p:txBody>
      </p:sp>
    </p:spTree>
    <p:extLst>
      <p:ext uri="{BB962C8B-B14F-4D97-AF65-F5344CB8AC3E}">
        <p14:creationId xmlns:p14="http://schemas.microsoft.com/office/powerpoint/2010/main" val="403264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5.pn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p:txBody>
          <a:bodyPr>
            <a:normAutofit/>
          </a:bodyPr>
          <a:lstStyle/>
          <a:p>
            <a:endParaRPr lang="ru-RU" dirty="0"/>
          </a:p>
        </p:txBody>
      </p:sp>
      <p:sp>
        <p:nvSpPr>
          <p:cNvPr id="3" name="Объект 2"/>
          <p:cNvSpPr>
            <a:spLocks noGrp="1"/>
          </p:cNvSpPr>
          <p:nvPr>
            <p:ph idx="1"/>
          </p:nvPr>
        </p:nvSpPr>
        <p:spPr>
          <a:xfrm>
            <a:off x="1924445" y="1199334"/>
            <a:ext cx="8172877" cy="3408234"/>
          </a:xfrm>
        </p:spPr>
        <p:txBody>
          <a:bodyPr>
            <a:noAutofit/>
          </a:bodyPr>
          <a:lstStyle/>
          <a:p>
            <a:pPr marL="0" indent="0" algn="ctr">
              <a:buNone/>
            </a:pP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Использование фосфатов в качестве минеральных удобрений. Загрязнение природной среды фосфатами.</a:t>
            </a:r>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249842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1298833" y="1834668"/>
            <a:ext cx="9182807" cy="1325563"/>
          </a:xfrm>
        </p:spPr>
        <p:txBody>
          <a:bodyPr>
            <a:normAutofit fontScale="90000"/>
          </a:bodyPr>
          <a:lstStyle/>
          <a:p>
            <a:r>
              <a:rPr lang="ru-RU"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Как это можно осуществить на практике?</a:t>
            </a:r>
          </a:p>
        </p:txBody>
      </p:sp>
      <p:graphicFrame>
        <p:nvGraphicFramePr>
          <p:cNvPr id="9" name="Объект 8"/>
          <p:cNvGraphicFramePr>
            <a:graphicFrameLocks noGrp="1"/>
          </p:cNvGraphicFramePr>
          <p:nvPr>
            <p:ph idx="1"/>
            <p:extLst>
              <p:ext uri="{D42A27DB-BD31-4B8C-83A1-F6EECF244321}">
                <p14:modId xmlns:p14="http://schemas.microsoft.com/office/powerpoint/2010/main" val="4293838343"/>
              </p:ext>
            </p:extLst>
          </p:nvPr>
        </p:nvGraphicFramePr>
        <p:xfrm>
          <a:off x="5249772" y="6229731"/>
          <a:ext cx="2456928" cy="507849"/>
        </p:xfrm>
        <a:graphic>
          <a:graphicData uri="http://schemas.openxmlformats.org/drawingml/2006/table">
            <a:tbl>
              <a:tblPr firstRow="1" bandRow="1">
                <a:tableStyleId>{5940675A-B579-460E-94D1-54222C63F5DA}</a:tableStyleId>
              </a:tblPr>
              <a:tblGrid>
                <a:gridCol w="1214899">
                  <a:extLst>
                    <a:ext uri="{9D8B030D-6E8A-4147-A177-3AD203B41FA5}">
                      <a16:colId xmlns:a16="http://schemas.microsoft.com/office/drawing/2014/main" val="592608717"/>
                    </a:ext>
                  </a:extLst>
                </a:gridCol>
                <a:gridCol w="1242029">
                  <a:extLst>
                    <a:ext uri="{9D8B030D-6E8A-4147-A177-3AD203B41FA5}">
                      <a16:colId xmlns:a16="http://schemas.microsoft.com/office/drawing/2014/main" val="550309418"/>
                    </a:ext>
                  </a:extLst>
                </a:gridCol>
              </a:tblGrid>
              <a:tr h="507849">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632475"/>
                  </a:ext>
                </a:extLst>
              </a:tr>
            </a:tbl>
          </a:graphicData>
        </a:graphic>
      </p:graphicFrame>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59725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2261577" y="758189"/>
            <a:ext cx="7547067" cy="1325563"/>
          </a:xfrm>
        </p:spPr>
        <p:txBody>
          <a:bodyPr>
            <a:normAutofit/>
          </a:bodyPr>
          <a:lstStyle/>
          <a:p>
            <a:r>
              <a:rPr lang="ru-RU"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Выводы?</a:t>
            </a:r>
          </a:p>
        </p:txBody>
      </p:sp>
      <p:sp>
        <p:nvSpPr>
          <p:cNvPr id="3" name="Объект 2"/>
          <p:cNvSpPr>
            <a:spLocks noGrp="1"/>
          </p:cNvSpPr>
          <p:nvPr>
            <p:ph idx="1"/>
          </p:nvPr>
        </p:nvSpPr>
        <p:spPr>
          <a:xfrm>
            <a:off x="838200" y="2377751"/>
            <a:ext cx="10515600" cy="3305725"/>
          </a:xfrm>
        </p:spPr>
        <p:txBody>
          <a:bodyPr>
            <a:normAutofit/>
          </a:bodyPr>
          <a:lstStyle/>
          <a:p>
            <a:r>
              <a:rPr lang="ru-RU" dirty="0"/>
              <a:t>Напишите ТРИ вывода, которые можно сделать из пройденного урока.</a:t>
            </a:r>
          </a:p>
          <a:p>
            <a:r>
              <a:rPr lang="ru-RU" dirty="0"/>
              <a:t>Напишите ДВА вопроса, которые у Вас ещё остались.</a:t>
            </a:r>
          </a:p>
          <a:p>
            <a:r>
              <a:rPr lang="ru-RU" dirty="0"/>
              <a:t>Напишите ОДНУ вещь, которая показалась Вам наиболее интересной. </a:t>
            </a:r>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14488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1785619" y="727976"/>
            <a:ext cx="10515600" cy="510458"/>
          </a:xfrm>
        </p:spPr>
        <p:txBody>
          <a:bodyPr>
            <a:noAutofit/>
          </a:bodyPr>
          <a:lstStyle/>
          <a:p>
            <a:r>
              <a:rPr lang="ru-RU"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Роль фосфора</a:t>
            </a:r>
          </a:p>
        </p:txBody>
      </p:sp>
      <p:sp>
        <p:nvSpPr>
          <p:cNvPr id="3" name="Объект 2"/>
          <p:cNvSpPr>
            <a:spLocks noGrp="1"/>
          </p:cNvSpPr>
          <p:nvPr>
            <p:ph idx="1"/>
          </p:nvPr>
        </p:nvSpPr>
        <p:spPr>
          <a:xfrm>
            <a:off x="977047" y="1520465"/>
            <a:ext cx="9298657" cy="4618391"/>
          </a:xfrm>
        </p:spPr>
        <p:txBody>
          <a:bodyPr>
            <a:normAutofit fontScale="85000" lnSpcReduction="20000"/>
          </a:bodyPr>
          <a:lstStyle/>
          <a:p>
            <a:pPr marL="514350" indent="-514350">
              <a:buAutoNum type="arabicPeriod"/>
            </a:pPr>
            <a:r>
              <a:rPr lang="ru-RU" dirty="0"/>
              <a:t>Фосфор входит в состав </a:t>
            </a:r>
            <a:r>
              <a:rPr lang="ru-RU" b="1" dirty="0"/>
              <a:t>нуклеиновых кислот (РНК И ДНК)</a:t>
            </a:r>
            <a:r>
              <a:rPr lang="ru-RU" dirty="0"/>
              <a:t>, содержащиеся в каждой клетке растения. </a:t>
            </a:r>
          </a:p>
          <a:p>
            <a:pPr marL="514350" indent="-514350">
              <a:buFont typeface="Arial" panose="020B0604020202020204" pitchFamily="34" charset="0"/>
              <a:buAutoNum type="arabicPeriod"/>
            </a:pPr>
            <a:r>
              <a:rPr lang="ru-RU" dirty="0"/>
              <a:t>Для роста растения и протекания обменных процессов постоянно нужна энергия. Основным ее источником являются </a:t>
            </a:r>
            <a:r>
              <a:rPr lang="ru-RU" b="1" dirty="0" err="1"/>
              <a:t>аденозиндифосфаты</a:t>
            </a:r>
            <a:r>
              <a:rPr lang="ru-RU" b="1" dirty="0"/>
              <a:t> </a:t>
            </a:r>
            <a:r>
              <a:rPr lang="ru-RU" dirty="0"/>
              <a:t>— они тоже содержат фосфор.</a:t>
            </a:r>
          </a:p>
          <a:p>
            <a:pPr marL="514350" indent="-514350">
              <a:buFont typeface="Arial" panose="020B0604020202020204" pitchFamily="34" charset="0"/>
              <a:buAutoNum type="arabicPeriod"/>
            </a:pPr>
            <a:r>
              <a:rPr lang="ru-RU" dirty="0"/>
              <a:t>Соединения фосфора выполняют и барьерную функцию. Элемент в составе </a:t>
            </a:r>
            <a:r>
              <a:rPr lang="ru-RU" b="1" dirty="0"/>
              <a:t>фосфолипидов</a:t>
            </a:r>
            <a:r>
              <a:rPr lang="ru-RU" dirty="0"/>
              <a:t> участвует в построении клеточных мембран и регуляции их проходимости для различных соединений.</a:t>
            </a:r>
          </a:p>
          <a:p>
            <a:pPr marL="514350" indent="-514350">
              <a:buFont typeface="Arial" panose="020B0604020202020204" pitchFamily="34" charset="0"/>
              <a:buAutoNum type="arabicPeriod"/>
            </a:pPr>
            <a:r>
              <a:rPr lang="ru-RU" dirty="0"/>
              <a:t>Фосфор входит в состав и других важных соединений: </a:t>
            </a:r>
            <a:r>
              <a:rPr lang="ru-RU" b="1" dirty="0"/>
              <a:t>ферментов, гормонов, витаминов</a:t>
            </a:r>
            <a:r>
              <a:rPr lang="ru-RU" dirty="0"/>
              <a:t>.</a:t>
            </a:r>
          </a:p>
          <a:p>
            <a:pPr marL="514350" indent="-514350">
              <a:buFont typeface="Arial" panose="020B0604020202020204" pitchFamily="34" charset="0"/>
              <a:buAutoNum type="arabicPeriod"/>
            </a:pPr>
            <a:r>
              <a:rPr lang="ru-RU" dirty="0"/>
              <a:t>Растения синтезируют углеводы из воды и углекислого газа, используя энергию света. Соединения с фосфором участвуют во всех этапах фотосинтеза.</a:t>
            </a:r>
          </a:p>
          <a:p>
            <a:pPr marL="514350" indent="-514350">
              <a:buFont typeface="Arial" panose="020B0604020202020204" pitchFamily="34" charset="0"/>
              <a:buAutoNum type="arabicPeriod"/>
            </a:pPr>
            <a:endParaRPr lang="ru-RU" dirty="0"/>
          </a:p>
          <a:p>
            <a:pPr marL="0" indent="0">
              <a:buNone/>
            </a:pPr>
            <a:endParaRPr lang="ru-RU" dirty="0"/>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641245" y="6179837"/>
            <a:ext cx="1948818" cy="759562"/>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pic>
        <p:nvPicPr>
          <p:cNvPr id="9" name="Рисунок 8"/>
          <p:cNvPicPr>
            <a:picLocks noChangeAspect="1"/>
          </p:cNvPicPr>
          <p:nvPr/>
        </p:nvPicPr>
        <p:blipFill>
          <a:blip r:embed="rId4"/>
          <a:stretch>
            <a:fillRect/>
          </a:stretch>
        </p:blipFill>
        <p:spPr>
          <a:xfrm>
            <a:off x="6278703" y="6559618"/>
            <a:ext cx="347827" cy="267559"/>
          </a:xfrm>
          <a:prstGeom prst="rect">
            <a:avLst/>
          </a:prstGeom>
        </p:spPr>
      </p:pic>
      <p:pic>
        <p:nvPicPr>
          <p:cNvPr id="11" name="Рисунок 10"/>
          <p:cNvPicPr>
            <a:picLocks noChangeAspect="1"/>
          </p:cNvPicPr>
          <p:nvPr/>
        </p:nvPicPr>
        <p:blipFill>
          <a:blip r:embed="rId6"/>
          <a:stretch>
            <a:fillRect/>
          </a:stretch>
        </p:blipFill>
        <p:spPr>
          <a:xfrm rot="20966005">
            <a:off x="5411010" y="6495302"/>
            <a:ext cx="603848" cy="396190"/>
          </a:xfrm>
          <a:prstGeom prst="rect">
            <a:avLst/>
          </a:prstGeom>
        </p:spPr>
      </p:pic>
    </p:spTree>
    <p:extLst>
      <p:ext uri="{BB962C8B-B14F-4D97-AF65-F5344CB8AC3E}">
        <p14:creationId xmlns:p14="http://schemas.microsoft.com/office/powerpoint/2010/main" val="205734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5742" t="9858" r="6015" b="2641"/>
          <a:stretch/>
        </p:blipFill>
        <p:spPr>
          <a:xfrm>
            <a:off x="6868796" y="2256627"/>
            <a:ext cx="5128312" cy="3813804"/>
          </a:xfrm>
          <a:prstGeom prst="rect">
            <a:avLst/>
          </a:prstGeom>
        </p:spPr>
      </p:pic>
      <p:pic>
        <p:nvPicPr>
          <p:cNvPr id="6" name="Рисунок 5"/>
          <p:cNvPicPr>
            <a:picLocks noChangeAspect="1"/>
          </p:cNvPicPr>
          <p:nvPr/>
        </p:nvPicPr>
        <p:blipFill>
          <a:blip r:embed="rId3"/>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4"/>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5"/>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6"/>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7"/>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8"/>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977047" y="543135"/>
            <a:ext cx="10515600" cy="1325563"/>
          </a:xfrm>
        </p:spPr>
        <p:txBody>
          <a:bodyPr>
            <a:normAutofit/>
          </a:bodyPr>
          <a:lstStyle/>
          <a:p>
            <a:r>
              <a:rPr lang="ru-RU"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Способы усвоения фосфора</a:t>
            </a:r>
          </a:p>
        </p:txBody>
      </p:sp>
      <p:sp>
        <p:nvSpPr>
          <p:cNvPr id="3" name="Объект 2"/>
          <p:cNvSpPr>
            <a:spLocks noGrp="1"/>
          </p:cNvSpPr>
          <p:nvPr>
            <p:ph idx="1"/>
          </p:nvPr>
        </p:nvSpPr>
        <p:spPr>
          <a:xfrm>
            <a:off x="658621" y="1838689"/>
            <a:ext cx="6425794" cy="4298206"/>
          </a:xfrm>
        </p:spPr>
        <p:txBody>
          <a:bodyPr>
            <a:normAutofit fontScale="92500" lnSpcReduction="10000"/>
          </a:bodyPr>
          <a:lstStyle/>
          <a:p>
            <a:pPr marL="0" indent="0">
              <a:buNone/>
            </a:pPr>
            <a:r>
              <a:rPr lang="ru-RU" dirty="0"/>
              <a:t>Преобладание в почвенном растворе той или иной модификации иона ортофосфорной кислоты зависит от степени кислотности почвы. При слабокислой или близкой к нейтральной реакции присутствует главным образом анион Н</a:t>
            </a:r>
            <a:r>
              <a:rPr lang="ru-RU" baseline="-25000" dirty="0"/>
              <a:t>2</a:t>
            </a:r>
            <a:r>
              <a:rPr lang="ru-RU" dirty="0"/>
              <a:t>РО</a:t>
            </a:r>
            <a:r>
              <a:rPr lang="ru-RU" baseline="-25000" dirty="0"/>
              <a:t>4</a:t>
            </a:r>
            <a:r>
              <a:rPr lang="ru-RU" baseline="30000" dirty="0"/>
              <a:t>-</a:t>
            </a:r>
            <a:r>
              <a:rPr lang="ru-RU" dirty="0"/>
              <a:t>, меньше НРО</a:t>
            </a:r>
            <a:r>
              <a:rPr lang="ru-RU" baseline="-25000" dirty="0"/>
              <a:t>4</a:t>
            </a:r>
            <a:r>
              <a:rPr lang="ru-RU" baseline="30000" dirty="0"/>
              <a:t>2-</a:t>
            </a:r>
            <a:r>
              <a:rPr lang="ru-RU" dirty="0"/>
              <a:t>, при слабощелочной (рН выше 7) доминирует НРО</a:t>
            </a:r>
            <a:r>
              <a:rPr lang="ru-RU" baseline="-25000" dirty="0"/>
              <a:t>4</a:t>
            </a:r>
            <a:r>
              <a:rPr lang="ru-RU" baseline="30000" dirty="0"/>
              <a:t>2-</a:t>
            </a:r>
            <a:r>
              <a:rPr lang="ru-RU" dirty="0"/>
              <a:t>. Ион РО</a:t>
            </a:r>
            <a:r>
              <a:rPr lang="ru-RU" baseline="-25000" dirty="0"/>
              <a:t>4</a:t>
            </a:r>
            <a:r>
              <a:rPr lang="ru-RU" baseline="30000" dirty="0"/>
              <a:t>3-</a:t>
            </a:r>
            <a:r>
              <a:rPr lang="ru-RU" dirty="0"/>
              <a:t>, как и молекула Н</a:t>
            </a:r>
            <a:r>
              <a:rPr lang="ru-RU" baseline="-25000" dirty="0"/>
              <a:t>3</a:t>
            </a:r>
            <a:r>
              <a:rPr lang="ru-RU" dirty="0"/>
              <a:t>РО</a:t>
            </a:r>
            <a:r>
              <a:rPr lang="ru-RU" baseline="-25000" dirty="0"/>
              <a:t>4</a:t>
            </a:r>
            <a:r>
              <a:rPr lang="ru-RU" dirty="0"/>
              <a:t>, не имеет существенного значения для питания растений, так как ион существует в сильнощелочной среде, а Н</a:t>
            </a:r>
            <a:r>
              <a:rPr lang="ru-RU" baseline="-25000" dirty="0"/>
              <a:t>3</a:t>
            </a:r>
            <a:r>
              <a:rPr lang="ru-RU" dirty="0"/>
              <a:t>РО</a:t>
            </a:r>
            <a:r>
              <a:rPr lang="ru-RU" baseline="-25000" dirty="0"/>
              <a:t>4</a:t>
            </a:r>
            <a:r>
              <a:rPr lang="ru-RU" dirty="0"/>
              <a:t> – в сильнокислой.</a:t>
            </a:r>
          </a:p>
        </p:txBody>
      </p:sp>
      <p:pic>
        <p:nvPicPr>
          <p:cNvPr id="4" name="Рисунок 3"/>
          <p:cNvPicPr>
            <a:picLocks noChangeAspect="1"/>
          </p:cNvPicPr>
          <p:nvPr/>
        </p:nvPicPr>
        <p:blipFill>
          <a:blip r:embed="rId9"/>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10"/>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1"/>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2"/>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3"/>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4"/>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4"/>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5"/>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4"/>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5"/>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5"/>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6"/>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375762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rot="18111087">
            <a:off x="10351024" y="4576485"/>
            <a:ext cx="1690911" cy="1063356"/>
          </a:xfrm>
          <a:prstGeom prst="rect">
            <a:avLst/>
          </a:prstGeom>
        </p:spPr>
      </p:pic>
      <p:pic>
        <p:nvPicPr>
          <p:cNvPr id="6" name="Рисунок 5"/>
          <p:cNvPicPr>
            <a:picLocks noChangeAspect="1"/>
          </p:cNvPicPr>
          <p:nvPr/>
        </p:nvPicPr>
        <p:blipFill>
          <a:blip r:embed="rId3"/>
          <a:stretch>
            <a:fillRect/>
          </a:stretch>
        </p:blipFill>
        <p:spPr>
          <a:xfrm rot="21333602">
            <a:off x="9837153" y="6022794"/>
            <a:ext cx="1288975" cy="786493"/>
          </a:xfrm>
          <a:prstGeom prst="rect">
            <a:avLst/>
          </a:prstGeom>
        </p:spPr>
      </p:pic>
      <p:pic>
        <p:nvPicPr>
          <p:cNvPr id="7" name="Рисунок 6"/>
          <p:cNvPicPr>
            <a:picLocks noChangeAspect="1"/>
          </p:cNvPicPr>
          <p:nvPr/>
        </p:nvPicPr>
        <p:blipFill>
          <a:blip r:embed="rId4"/>
          <a:stretch>
            <a:fillRect/>
          </a:stretch>
        </p:blipFill>
        <p:spPr>
          <a:xfrm>
            <a:off x="8497870" y="5829300"/>
            <a:ext cx="1268931" cy="972105"/>
          </a:xfrm>
          <a:prstGeom prst="rect">
            <a:avLst/>
          </a:prstGeom>
        </p:spPr>
      </p:pic>
      <p:pic>
        <p:nvPicPr>
          <p:cNvPr id="18" name="Рисунок 17"/>
          <p:cNvPicPr>
            <a:picLocks noChangeAspect="1"/>
          </p:cNvPicPr>
          <p:nvPr/>
        </p:nvPicPr>
        <p:blipFill>
          <a:blip r:embed="rId5"/>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6"/>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7"/>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8"/>
          <a:srcRect b="22643"/>
          <a:stretch/>
        </p:blipFill>
        <p:spPr>
          <a:xfrm rot="18635535">
            <a:off x="-212332" y="214899"/>
            <a:ext cx="1293432" cy="656473"/>
          </a:xfrm>
          <a:prstGeom prst="rect">
            <a:avLst/>
          </a:prstGeom>
        </p:spPr>
      </p:pic>
      <p:sp>
        <p:nvSpPr>
          <p:cNvPr id="2" name="Заголовок 1"/>
          <p:cNvSpPr>
            <a:spLocks noGrp="1"/>
          </p:cNvSpPr>
          <p:nvPr>
            <p:ph type="title"/>
          </p:nvPr>
        </p:nvSpPr>
        <p:spPr/>
        <p:txBody>
          <a:bodyPr>
            <a:normAutofit/>
          </a:bodyPr>
          <a:lstStyle/>
          <a:p>
            <a:endParaRPr lang="ru-RU" dirty="0"/>
          </a:p>
        </p:txBody>
      </p:sp>
      <p:sp>
        <p:nvSpPr>
          <p:cNvPr id="3" name="Объект 2"/>
          <p:cNvSpPr>
            <a:spLocks noGrp="1"/>
          </p:cNvSpPr>
          <p:nvPr>
            <p:ph idx="1"/>
          </p:nvPr>
        </p:nvSpPr>
        <p:spPr>
          <a:xfrm>
            <a:off x="838200" y="1332139"/>
            <a:ext cx="10515600" cy="4351338"/>
          </a:xfrm>
        </p:spPr>
        <p:txBody>
          <a:bodyPr>
            <a:normAutofit/>
          </a:bodyPr>
          <a:lstStyle/>
          <a:p>
            <a:endParaRPr lang="ru-RU" dirty="0"/>
          </a:p>
        </p:txBody>
      </p:sp>
      <p:pic>
        <p:nvPicPr>
          <p:cNvPr id="4" name="Рисунок 3"/>
          <p:cNvPicPr>
            <a:picLocks noChangeAspect="1"/>
          </p:cNvPicPr>
          <p:nvPr/>
        </p:nvPicPr>
        <p:blipFill>
          <a:blip r:embed="rId9"/>
          <a:stretch>
            <a:fillRect/>
          </a:stretch>
        </p:blipFill>
        <p:spPr>
          <a:xfrm>
            <a:off x="11020425" y="5829300"/>
            <a:ext cx="1171575" cy="1028700"/>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5"/>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5"/>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6"/>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pic>
        <p:nvPicPr>
          <p:cNvPr id="9" name="Рисунок 8"/>
          <p:cNvPicPr>
            <a:picLocks noChangeAspect="1"/>
          </p:cNvPicPr>
          <p:nvPr/>
        </p:nvPicPr>
        <p:blipFill>
          <a:blip r:embed="rId16"/>
          <a:stretch>
            <a:fillRect/>
          </a:stretch>
        </p:blipFill>
        <p:spPr>
          <a:xfrm>
            <a:off x="833585" y="234505"/>
            <a:ext cx="10310013" cy="6203050"/>
          </a:xfrm>
          <a:prstGeom prst="rect">
            <a:avLst/>
          </a:prstGeom>
        </p:spPr>
      </p:pic>
      <p:sp>
        <p:nvSpPr>
          <p:cNvPr id="11" name="Прямоугольник 10"/>
          <p:cNvSpPr/>
          <p:nvPr/>
        </p:nvSpPr>
        <p:spPr>
          <a:xfrm>
            <a:off x="7601907" y="5505672"/>
            <a:ext cx="1079335" cy="1142105"/>
          </a:xfrm>
          <a:prstGeom prst="rect">
            <a:avLst/>
          </a:prstGeom>
          <a:noFill/>
          <a:ln>
            <a:noFill/>
          </a:ln>
        </p:spPr>
        <p:txBody>
          <a:bodyPr wrap="square" lIns="91440" tIns="45720" rIns="91440" bIns="45720">
            <a:spAutoFit/>
          </a:bodyPr>
          <a:lstStyle/>
          <a:p>
            <a:pPr algn="ctr"/>
            <a:endParaRPr lang="ru-RU"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5" name="Прямоугольник 24"/>
          <p:cNvSpPr/>
          <p:nvPr/>
        </p:nvSpPr>
        <p:spPr>
          <a:xfrm>
            <a:off x="7953829" y="4638216"/>
            <a:ext cx="3172732" cy="1672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рямоугольник 25"/>
          <p:cNvSpPr/>
          <p:nvPr/>
        </p:nvSpPr>
        <p:spPr>
          <a:xfrm>
            <a:off x="6821715" y="4427994"/>
            <a:ext cx="3375596" cy="654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7571450" y="4389958"/>
            <a:ext cx="2389179" cy="1200329"/>
          </a:xfrm>
          <a:prstGeom prst="rect">
            <a:avLst/>
          </a:prstGeom>
          <a:noFill/>
        </p:spPr>
        <p:txBody>
          <a:bodyPr wrap="none" lIns="91440" tIns="45720" rIns="91440" bIns="45720">
            <a:spAutoFit/>
          </a:bodyPr>
          <a:lstStyle/>
          <a:p>
            <a:pPr algn="ctr"/>
            <a:r>
              <a:rPr lang="ru-RU"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Внесение</a:t>
            </a:r>
            <a:br>
              <a:rPr lang="ru-RU"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ru-RU"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удобрений</a:t>
            </a:r>
          </a:p>
        </p:txBody>
      </p:sp>
    </p:spTree>
    <p:extLst>
      <p:ext uri="{BB962C8B-B14F-4D97-AF65-F5344CB8AC3E}">
        <p14:creationId xmlns:p14="http://schemas.microsoft.com/office/powerpoint/2010/main" val="61506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8497870" y="5829300"/>
            <a:ext cx="1268931" cy="972105"/>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sp>
        <p:nvSpPr>
          <p:cNvPr id="2" name="Заголовок 1"/>
          <p:cNvSpPr>
            <a:spLocks noGrp="1"/>
          </p:cNvSpPr>
          <p:nvPr>
            <p:ph type="title"/>
          </p:nvPr>
        </p:nvSpPr>
        <p:spPr/>
        <p:txBody>
          <a:bodyPr>
            <a:normAutofit/>
          </a:bodyPr>
          <a:lstStyle/>
          <a:p>
            <a:endParaRPr lang="ru-RU" dirty="0"/>
          </a:p>
        </p:txBody>
      </p:sp>
      <p:sp>
        <p:nvSpPr>
          <p:cNvPr id="3" name="Объект 2"/>
          <p:cNvSpPr>
            <a:spLocks noGrp="1"/>
          </p:cNvSpPr>
          <p:nvPr>
            <p:ph idx="1"/>
          </p:nvPr>
        </p:nvSpPr>
        <p:spPr>
          <a:xfrm>
            <a:off x="838200" y="1332139"/>
            <a:ext cx="10515600" cy="4351338"/>
          </a:xfrm>
        </p:spPr>
        <p:txBody>
          <a:bodyPr>
            <a:normAutofit/>
          </a:bodyPr>
          <a:lstStyle/>
          <a:p>
            <a:endParaRPr lang="ru-RU" dirty="0"/>
          </a:p>
        </p:txBody>
      </p:sp>
      <p:pic>
        <p:nvPicPr>
          <p:cNvPr id="4" name="Рисунок 3"/>
          <p:cNvPicPr>
            <a:picLocks noChangeAspect="1"/>
          </p:cNvPicPr>
          <p:nvPr/>
        </p:nvPicPr>
        <p:blipFill>
          <a:blip r:embed="rId7"/>
          <a:stretch>
            <a:fillRect/>
          </a:stretch>
        </p:blipFill>
        <p:spPr>
          <a:xfrm>
            <a:off x="11020425" y="5829300"/>
            <a:ext cx="1171575" cy="1028700"/>
          </a:xfrm>
          <a:prstGeom prst="rect">
            <a:avLst/>
          </a:prstGeom>
        </p:spPr>
      </p:pic>
      <p:pic>
        <p:nvPicPr>
          <p:cNvPr id="8" name="Рисунок 7"/>
          <p:cNvPicPr>
            <a:picLocks noChangeAspect="1"/>
          </p:cNvPicPr>
          <p:nvPr/>
        </p:nvPicPr>
        <p:blipFill>
          <a:blip r:embed="rId8"/>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9"/>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0"/>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20" name="Рисунок 19"/>
          <p:cNvPicPr>
            <a:picLocks noChangeAspect="1"/>
          </p:cNvPicPr>
          <p:nvPr/>
        </p:nvPicPr>
        <p:blipFill>
          <a:blip r:embed="rId11"/>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2"/>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2"/>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3"/>
          <a:stretch>
            <a:fillRect/>
          </a:stretch>
        </p:blipFill>
        <p:spPr>
          <a:xfrm flipV="1">
            <a:off x="1751886" y="24827"/>
            <a:ext cx="770380" cy="299348"/>
          </a:xfrm>
          <a:prstGeom prst="rect">
            <a:avLst/>
          </a:prstGeom>
        </p:spPr>
      </p:pic>
      <p:pic>
        <p:nvPicPr>
          <p:cNvPr id="24" name="Рисунок 23"/>
          <p:cNvPicPr>
            <a:picLocks noChangeAspect="1"/>
          </p:cNvPicPr>
          <p:nvPr/>
        </p:nvPicPr>
        <p:blipFill rotWithShape="1">
          <a:blip r:embed="rId14"/>
          <a:srcRect b="2864"/>
          <a:stretch/>
        </p:blipFill>
        <p:spPr>
          <a:xfrm>
            <a:off x="1324015" y="1"/>
            <a:ext cx="9542671" cy="6801404"/>
          </a:xfrm>
          <a:prstGeom prst="rect">
            <a:avLst/>
          </a:prstGeom>
        </p:spPr>
      </p:pic>
      <p:pic>
        <p:nvPicPr>
          <p:cNvPr id="6" name="Рисунок 5"/>
          <p:cNvPicPr>
            <a:picLocks noChangeAspect="1"/>
          </p:cNvPicPr>
          <p:nvPr/>
        </p:nvPicPr>
        <p:blipFill>
          <a:blip r:embed="rId15"/>
          <a:stretch>
            <a:fillRect/>
          </a:stretch>
        </p:blipFill>
        <p:spPr>
          <a:xfrm rot="21333602">
            <a:off x="9837153" y="6022794"/>
            <a:ext cx="1288975" cy="786493"/>
          </a:xfrm>
          <a:prstGeom prst="rect">
            <a:avLst/>
          </a:prstGeom>
        </p:spPr>
      </p:pic>
      <p:pic>
        <p:nvPicPr>
          <p:cNvPr id="5" name="Рисунок 4"/>
          <p:cNvPicPr>
            <a:picLocks noChangeAspect="1"/>
          </p:cNvPicPr>
          <p:nvPr/>
        </p:nvPicPr>
        <p:blipFill>
          <a:blip r:embed="rId16"/>
          <a:stretch>
            <a:fillRect/>
          </a:stretch>
        </p:blipFill>
        <p:spPr>
          <a:xfrm rot="18111087">
            <a:off x="10619176" y="4590961"/>
            <a:ext cx="1430808" cy="899786"/>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spTree>
    <p:extLst>
      <p:ext uri="{BB962C8B-B14F-4D97-AF65-F5344CB8AC3E}">
        <p14:creationId xmlns:p14="http://schemas.microsoft.com/office/powerpoint/2010/main" val="348359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907391" y="816516"/>
            <a:ext cx="10446409" cy="1635963"/>
          </a:xfrm>
        </p:spPr>
        <p:txBody>
          <a:bodyPr>
            <a:normAutofit fontScale="90000"/>
          </a:bodyPr>
          <a:lstStyle/>
          <a:p>
            <a:r>
              <a:rPr lang="ru-RU"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Фосфорсодержащие удобрения имеют массу преимуществ. Среди них:</a:t>
            </a:r>
            <a:br>
              <a:rPr lang="ru-RU" dirty="0"/>
            </a:br>
            <a:endParaRPr lang="ru-RU" dirty="0"/>
          </a:p>
        </p:txBody>
      </p:sp>
      <p:sp>
        <p:nvSpPr>
          <p:cNvPr id="3" name="Объект 2"/>
          <p:cNvSpPr>
            <a:spLocks noGrp="1"/>
          </p:cNvSpPr>
          <p:nvPr>
            <p:ph idx="1"/>
          </p:nvPr>
        </p:nvSpPr>
        <p:spPr>
          <a:xfrm>
            <a:off x="907391" y="1890544"/>
            <a:ext cx="9688854" cy="3925586"/>
          </a:xfrm>
        </p:spPr>
        <p:txBody>
          <a:bodyPr>
            <a:normAutofit fontScale="77500" lnSpcReduction="20000"/>
          </a:bodyPr>
          <a:lstStyle/>
          <a:p>
            <a:r>
              <a:rPr lang="ru-RU" dirty="0"/>
              <a:t>Стимуляция роста и развития корневой системы культуры,</a:t>
            </a:r>
          </a:p>
          <a:p>
            <a:r>
              <a:rPr lang="ru-RU" dirty="0"/>
              <a:t>Увеличение периода плодоношения,</a:t>
            </a:r>
          </a:p>
          <a:p>
            <a:r>
              <a:rPr lang="ru-RU" dirty="0"/>
              <a:t>Повышает устойчивость растений к вирусным заболеваниям и недостатку питательных элементов.</a:t>
            </a:r>
          </a:p>
          <a:p>
            <a:r>
              <a:rPr lang="ru-RU" dirty="0"/>
              <a:t>Оказание благоприятного воздействия на обменные процессы, которые постоянно происходят в живых организмах.</a:t>
            </a:r>
          </a:p>
          <a:p>
            <a:r>
              <a:rPr lang="ru-RU" dirty="0"/>
              <a:t>Формирование и развитие здоровых плодов.</a:t>
            </a:r>
          </a:p>
          <a:p>
            <a:r>
              <a:rPr lang="ru-RU" dirty="0"/>
              <a:t>Помогают удерживать жидкость внутри растений для устойчивости к засухе.</a:t>
            </a:r>
          </a:p>
          <a:p>
            <a:r>
              <a:rPr lang="ru-RU" dirty="0"/>
              <a:t>Замедляет процесс старения растения, продевая его молодость и повышая качество урожая.</a:t>
            </a:r>
          </a:p>
          <a:p>
            <a:r>
              <a:rPr lang="ru-RU" dirty="0"/>
              <a:t>Стимулирует цветение растения.</a:t>
            </a:r>
          </a:p>
          <a:p>
            <a:endParaRPr lang="ru-RU" dirty="0"/>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
        <p:nvSpPr>
          <p:cNvPr id="9" name="Прямоугольник 8"/>
          <p:cNvSpPr/>
          <p:nvPr/>
        </p:nvSpPr>
        <p:spPr>
          <a:xfrm>
            <a:off x="1710494" y="5277938"/>
            <a:ext cx="6641883" cy="923330"/>
          </a:xfrm>
          <a:prstGeom prst="rect">
            <a:avLst/>
          </a:prstGeom>
          <a:noFill/>
        </p:spPr>
        <p:txBody>
          <a:bodyPr wrap="none" lIns="91440" tIns="45720" rIns="91440" bIns="45720">
            <a:spAutoFit/>
          </a:bodyPr>
          <a:lstStyle/>
          <a:p>
            <a:pPr algn="ct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А только ли полезен?</a:t>
            </a:r>
          </a:p>
        </p:txBody>
      </p:sp>
    </p:spTree>
    <p:extLst>
      <p:ext uri="{BB962C8B-B14F-4D97-AF65-F5344CB8AC3E}">
        <p14:creationId xmlns:p14="http://schemas.microsoft.com/office/powerpoint/2010/main" val="44527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1899410" y="-12330"/>
            <a:ext cx="9255227" cy="1325563"/>
          </a:xfrm>
        </p:spPr>
        <p:txBody>
          <a:bodyPr>
            <a:normAutofit/>
          </a:bodyPr>
          <a:lstStyle/>
          <a:p>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В чём проблема?</a:t>
            </a:r>
          </a:p>
        </p:txBody>
      </p:sp>
      <p:sp>
        <p:nvSpPr>
          <p:cNvPr id="3" name="Объект 2"/>
          <p:cNvSpPr>
            <a:spLocks noGrp="1"/>
          </p:cNvSpPr>
          <p:nvPr>
            <p:ph idx="1"/>
          </p:nvPr>
        </p:nvSpPr>
        <p:spPr>
          <a:xfrm>
            <a:off x="850580" y="1172928"/>
            <a:ext cx="9686792" cy="4573887"/>
          </a:xfrm>
        </p:spPr>
        <p:txBody>
          <a:bodyPr>
            <a:normAutofit fontScale="92500" lnSpcReduction="10000"/>
          </a:bodyPr>
          <a:lstStyle/>
          <a:p>
            <a:pPr marL="0" indent="0">
              <a:buNone/>
            </a:pPr>
            <a:r>
              <a:rPr lang="ru-RU" dirty="0"/>
              <a:t>Природные воды вслед за другими элементами окружающей среды испытывают загрязняющее влияние хозяйственной деятельности человека. Они страдают от загрязнений нефтяных промыслов, предприятий горнодобывающей промышленности, отвалов металлургических заводов, хранилищ химических отходов. Серьезное беспокойство вызывает загрязнение водоемов пестицидами и минеральными удобрениями, которые попадают с полей вместе со струями дождевой и талой воды. В результате исследований, например, доказано, что фосфаты, попадая в водоемы, причиняют большой вред. Они являются питательной средой для сине-зеленых водорослей, которые активно размножаются, забирая весь кислород. В результате водоемы заболачиваются, в них гибнет рыба, плодятся вызывающие кожные заболевания бактерии, разрастаются водоросли.</a:t>
            </a:r>
          </a:p>
          <a:p>
            <a:endParaRPr lang="ru-RU" dirty="0"/>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292375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1202174" y="683188"/>
            <a:ext cx="10515600" cy="1325563"/>
          </a:xfrm>
        </p:spPr>
        <p:txBody>
          <a:bodyPr>
            <a:normAutofit/>
          </a:bodyPr>
          <a:lstStyle/>
          <a:p>
            <a:r>
              <a:rPr lang="ru-RU"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Как можно решить проблему?</a:t>
            </a:r>
          </a:p>
        </p:txBody>
      </p:sp>
      <p:sp>
        <p:nvSpPr>
          <p:cNvPr id="3" name="Объект 2"/>
          <p:cNvSpPr>
            <a:spLocks noGrp="1"/>
          </p:cNvSpPr>
          <p:nvPr>
            <p:ph idx="1"/>
          </p:nvPr>
        </p:nvSpPr>
        <p:spPr>
          <a:xfrm>
            <a:off x="838200" y="2377751"/>
            <a:ext cx="10515600" cy="3305725"/>
          </a:xfrm>
        </p:spPr>
        <p:txBody>
          <a:bodyPr>
            <a:normAutofit/>
          </a:bodyPr>
          <a:lstStyle/>
          <a:p>
            <a:endParaRPr lang="ru-RU" dirty="0"/>
          </a:p>
        </p:txBody>
      </p:sp>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pic>
        <p:nvPicPr>
          <p:cNvPr id="11" name="Рисунок 10"/>
          <p:cNvPicPr>
            <a:picLocks noChangeAspect="1"/>
          </p:cNvPicPr>
          <p:nvPr/>
        </p:nvPicPr>
        <p:blipFill>
          <a:blip r:embed="rId16"/>
          <a:stretch>
            <a:fillRect/>
          </a:stretch>
        </p:blipFill>
        <p:spPr>
          <a:xfrm>
            <a:off x="4011081" y="1887123"/>
            <a:ext cx="4268969" cy="4071529"/>
          </a:xfrm>
          <a:prstGeom prst="rect">
            <a:avLst/>
          </a:prstGeom>
        </p:spPr>
      </p:pic>
    </p:spTree>
    <p:extLst>
      <p:ext uri="{BB962C8B-B14F-4D97-AF65-F5344CB8AC3E}">
        <p14:creationId xmlns:p14="http://schemas.microsoft.com/office/powerpoint/2010/main" val="345631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rot="21333602">
            <a:off x="9837153" y="6022794"/>
            <a:ext cx="1288975" cy="786493"/>
          </a:xfrm>
          <a:prstGeom prst="rect">
            <a:avLst/>
          </a:prstGeom>
        </p:spPr>
      </p:pic>
      <p:pic>
        <p:nvPicPr>
          <p:cNvPr id="18" name="Рисунок 17"/>
          <p:cNvPicPr>
            <a:picLocks noChangeAspect="1"/>
          </p:cNvPicPr>
          <p:nvPr/>
        </p:nvPicPr>
        <p:blipFill>
          <a:blip r:embed="rId3"/>
          <a:stretch>
            <a:fillRect/>
          </a:stretch>
        </p:blipFill>
        <p:spPr>
          <a:xfrm rot="7450204" flipV="1">
            <a:off x="9732384" y="6489916"/>
            <a:ext cx="403784" cy="361723"/>
          </a:xfrm>
          <a:prstGeom prst="rect">
            <a:avLst/>
          </a:prstGeom>
        </p:spPr>
      </p:pic>
      <p:pic>
        <p:nvPicPr>
          <p:cNvPr id="14" name="Рисунок 13"/>
          <p:cNvPicPr>
            <a:picLocks noChangeAspect="1"/>
          </p:cNvPicPr>
          <p:nvPr/>
        </p:nvPicPr>
        <p:blipFill>
          <a:blip r:embed="rId4"/>
          <a:stretch>
            <a:fillRect/>
          </a:stretch>
        </p:blipFill>
        <p:spPr>
          <a:xfrm>
            <a:off x="977047" y="35913"/>
            <a:ext cx="808572" cy="621979"/>
          </a:xfrm>
          <a:prstGeom prst="rect">
            <a:avLst/>
          </a:prstGeom>
        </p:spPr>
      </p:pic>
      <p:pic>
        <p:nvPicPr>
          <p:cNvPr id="13" name="Рисунок 12"/>
          <p:cNvPicPr>
            <a:picLocks noChangeAspect="1"/>
          </p:cNvPicPr>
          <p:nvPr/>
        </p:nvPicPr>
        <p:blipFill>
          <a:blip r:embed="rId5"/>
          <a:stretch>
            <a:fillRect/>
          </a:stretch>
        </p:blipFill>
        <p:spPr>
          <a:xfrm>
            <a:off x="0" y="1494971"/>
            <a:ext cx="850579" cy="524929"/>
          </a:xfrm>
          <a:prstGeom prst="rect">
            <a:avLst/>
          </a:prstGeom>
        </p:spPr>
      </p:pic>
      <p:pic>
        <p:nvPicPr>
          <p:cNvPr id="12" name="Рисунок 11"/>
          <p:cNvPicPr>
            <a:picLocks noChangeAspect="1"/>
          </p:cNvPicPr>
          <p:nvPr/>
        </p:nvPicPr>
        <p:blipFill rotWithShape="1">
          <a:blip r:embed="rId6"/>
          <a:srcRect b="22643"/>
          <a:stretch/>
        </p:blipFill>
        <p:spPr>
          <a:xfrm rot="18635535">
            <a:off x="-212332" y="214899"/>
            <a:ext cx="1293432" cy="656473"/>
          </a:xfrm>
          <a:prstGeom prst="rect">
            <a:avLst/>
          </a:prstGeom>
        </p:spPr>
      </p:pic>
      <p:pic>
        <p:nvPicPr>
          <p:cNvPr id="5" name="Рисунок 4"/>
          <p:cNvPicPr>
            <a:picLocks noChangeAspect="1"/>
          </p:cNvPicPr>
          <p:nvPr/>
        </p:nvPicPr>
        <p:blipFill>
          <a:blip r:embed="rId7"/>
          <a:stretch>
            <a:fillRect/>
          </a:stretch>
        </p:blipFill>
        <p:spPr>
          <a:xfrm rot="18111087">
            <a:off x="10351024" y="4576485"/>
            <a:ext cx="1690911" cy="1063356"/>
          </a:xfrm>
          <a:prstGeom prst="rect">
            <a:avLst/>
          </a:prstGeom>
        </p:spPr>
      </p:pic>
      <p:sp>
        <p:nvSpPr>
          <p:cNvPr id="2" name="Заголовок 1"/>
          <p:cNvSpPr>
            <a:spLocks noGrp="1"/>
          </p:cNvSpPr>
          <p:nvPr>
            <p:ph type="title"/>
          </p:nvPr>
        </p:nvSpPr>
        <p:spPr>
          <a:xfrm>
            <a:off x="1354564" y="757740"/>
            <a:ext cx="10515600" cy="1325563"/>
          </a:xfrm>
        </p:spPr>
        <p:txBody>
          <a:bodyPr>
            <a:normAutofit/>
          </a:bodyPr>
          <a:lstStyle/>
          <a:p>
            <a:r>
              <a:rPr lang="ru-RU"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Идеальное решение</a:t>
            </a:r>
          </a:p>
        </p:txBody>
      </p:sp>
      <p:graphicFrame>
        <p:nvGraphicFramePr>
          <p:cNvPr id="9" name="Объект 8"/>
          <p:cNvGraphicFramePr>
            <a:graphicFrameLocks noGrp="1"/>
          </p:cNvGraphicFramePr>
          <p:nvPr>
            <p:ph idx="1"/>
            <p:extLst>
              <p:ext uri="{D42A27DB-BD31-4B8C-83A1-F6EECF244321}">
                <p14:modId xmlns:p14="http://schemas.microsoft.com/office/powerpoint/2010/main" val="2011321726"/>
              </p:ext>
            </p:extLst>
          </p:nvPr>
        </p:nvGraphicFramePr>
        <p:xfrm>
          <a:off x="765242" y="2399063"/>
          <a:ext cx="9771743" cy="2598673"/>
        </p:xfrm>
        <a:graphic>
          <a:graphicData uri="http://schemas.openxmlformats.org/drawingml/2006/table">
            <a:tbl>
              <a:tblPr firstRow="1" bandRow="1">
                <a:tableStyleId>{5940675A-B579-460E-94D1-54222C63F5DA}</a:tableStyleId>
              </a:tblPr>
              <a:tblGrid>
                <a:gridCol w="4831921">
                  <a:extLst>
                    <a:ext uri="{9D8B030D-6E8A-4147-A177-3AD203B41FA5}">
                      <a16:colId xmlns:a16="http://schemas.microsoft.com/office/drawing/2014/main" val="592608717"/>
                    </a:ext>
                  </a:extLst>
                </a:gridCol>
                <a:gridCol w="4939822">
                  <a:extLst>
                    <a:ext uri="{9D8B030D-6E8A-4147-A177-3AD203B41FA5}">
                      <a16:colId xmlns:a16="http://schemas.microsoft.com/office/drawing/2014/main" val="550309418"/>
                    </a:ext>
                  </a:extLst>
                </a:gridCol>
              </a:tblGrid>
              <a:tr h="2598673">
                <a:tc>
                  <a:txBody>
                    <a:bodyPr/>
                    <a:lstStyle/>
                    <a:p>
                      <a:pPr algn="ctr"/>
                      <a:r>
                        <a:rPr lang="ru-RU" sz="6600" b="1" cap="none" spc="0" dirty="0">
                          <a:ln w="12700">
                            <a:solidFill>
                              <a:schemeClr val="accent5"/>
                            </a:solidFill>
                            <a:prstDash val="solid"/>
                          </a:ln>
                          <a:pattFill prst="ltDnDiag">
                            <a:fgClr>
                              <a:schemeClr val="accent5">
                                <a:lumMod val="60000"/>
                                <a:lumOff val="40000"/>
                              </a:schemeClr>
                            </a:fgClr>
                            <a:bgClr>
                              <a:schemeClr val="bg1"/>
                            </a:bgClr>
                          </a:pattFill>
                          <a:effectLst/>
                        </a:rPr>
                        <a:t>За</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6600" b="1" cap="none" spc="0" dirty="0">
                          <a:ln w="12700">
                            <a:solidFill>
                              <a:schemeClr val="accent5"/>
                            </a:solidFill>
                            <a:prstDash val="solid"/>
                          </a:ln>
                          <a:pattFill prst="ltDnDiag">
                            <a:fgClr>
                              <a:schemeClr val="accent5">
                                <a:lumMod val="60000"/>
                                <a:lumOff val="40000"/>
                              </a:schemeClr>
                            </a:fgClr>
                            <a:bgClr>
                              <a:schemeClr val="bg1"/>
                            </a:bgClr>
                          </a:pattFill>
                          <a:effectLst/>
                        </a:rPr>
                        <a:t>Против</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632475"/>
                  </a:ext>
                </a:extLst>
              </a:tr>
            </a:tbl>
          </a:graphicData>
        </a:graphic>
      </p:graphicFrame>
      <p:pic>
        <p:nvPicPr>
          <p:cNvPr id="4" name="Рисунок 3"/>
          <p:cNvPicPr>
            <a:picLocks noChangeAspect="1"/>
          </p:cNvPicPr>
          <p:nvPr/>
        </p:nvPicPr>
        <p:blipFill>
          <a:blip r:embed="rId8"/>
          <a:stretch>
            <a:fillRect/>
          </a:stretch>
        </p:blipFill>
        <p:spPr>
          <a:xfrm>
            <a:off x="11020425" y="5829300"/>
            <a:ext cx="1171575" cy="1028700"/>
          </a:xfrm>
          <a:prstGeom prst="rect">
            <a:avLst/>
          </a:prstGeom>
        </p:spPr>
      </p:pic>
      <p:pic>
        <p:nvPicPr>
          <p:cNvPr id="7" name="Рисунок 6"/>
          <p:cNvPicPr>
            <a:picLocks noChangeAspect="1"/>
          </p:cNvPicPr>
          <p:nvPr/>
        </p:nvPicPr>
        <p:blipFill>
          <a:blip r:embed="rId9"/>
          <a:stretch>
            <a:fillRect/>
          </a:stretch>
        </p:blipFill>
        <p:spPr>
          <a:xfrm>
            <a:off x="8497870" y="5829300"/>
            <a:ext cx="1268931" cy="972105"/>
          </a:xfrm>
          <a:prstGeom prst="rect">
            <a:avLst/>
          </a:prstGeom>
        </p:spPr>
      </p:pic>
      <p:pic>
        <p:nvPicPr>
          <p:cNvPr id="8" name="Рисунок 7"/>
          <p:cNvPicPr>
            <a:picLocks noChangeAspect="1"/>
          </p:cNvPicPr>
          <p:nvPr/>
        </p:nvPicPr>
        <p:blipFill>
          <a:blip r:embed="rId10"/>
          <a:stretch>
            <a:fillRect/>
          </a:stretch>
        </p:blipFill>
        <p:spPr>
          <a:xfrm>
            <a:off x="11126561" y="3649163"/>
            <a:ext cx="1065439" cy="658417"/>
          </a:xfrm>
          <a:prstGeom prst="rect">
            <a:avLst/>
          </a:prstGeom>
        </p:spPr>
      </p:pic>
      <p:pic>
        <p:nvPicPr>
          <p:cNvPr id="10" name="Рисунок 9"/>
          <p:cNvPicPr>
            <a:picLocks noChangeAspect="1"/>
          </p:cNvPicPr>
          <p:nvPr/>
        </p:nvPicPr>
        <p:blipFill rotWithShape="1">
          <a:blip r:embed="rId11"/>
          <a:srcRect r="22653"/>
          <a:stretch/>
        </p:blipFill>
        <p:spPr>
          <a:xfrm>
            <a:off x="6392512" y="6106886"/>
            <a:ext cx="2135990" cy="832513"/>
          </a:xfrm>
          <a:prstGeom prst="rect">
            <a:avLst/>
          </a:prstGeom>
        </p:spPr>
      </p:pic>
      <p:pic>
        <p:nvPicPr>
          <p:cNvPr id="15" name="Рисунок 14"/>
          <p:cNvPicPr>
            <a:picLocks noChangeAspect="1"/>
          </p:cNvPicPr>
          <p:nvPr/>
        </p:nvPicPr>
        <p:blipFill>
          <a:blip r:embed="rId12"/>
          <a:stretch>
            <a:fillRect/>
          </a:stretch>
        </p:blipFill>
        <p:spPr>
          <a:xfrm>
            <a:off x="11393800" y="5229769"/>
            <a:ext cx="491898" cy="526620"/>
          </a:xfrm>
          <a:prstGeom prst="rect">
            <a:avLst/>
          </a:prstGeom>
        </p:spPr>
      </p:pic>
      <p:pic>
        <p:nvPicPr>
          <p:cNvPr id="16" name="Рисунок 15"/>
          <p:cNvPicPr>
            <a:picLocks noChangeAspect="1"/>
          </p:cNvPicPr>
          <p:nvPr/>
        </p:nvPicPr>
        <p:blipFill>
          <a:blip r:embed="rId3"/>
          <a:stretch>
            <a:fillRect/>
          </a:stretch>
        </p:blipFill>
        <p:spPr>
          <a:xfrm rot="19313538">
            <a:off x="5958363" y="6399281"/>
            <a:ext cx="413657" cy="370568"/>
          </a:xfrm>
          <a:prstGeom prst="rect">
            <a:avLst/>
          </a:prstGeom>
        </p:spPr>
      </p:pic>
      <p:pic>
        <p:nvPicPr>
          <p:cNvPr id="17" name="Рисунок 16"/>
          <p:cNvPicPr>
            <a:picLocks noChangeAspect="1"/>
          </p:cNvPicPr>
          <p:nvPr/>
        </p:nvPicPr>
        <p:blipFill>
          <a:blip r:embed="rId3"/>
          <a:stretch>
            <a:fillRect/>
          </a:stretch>
        </p:blipFill>
        <p:spPr>
          <a:xfrm>
            <a:off x="5511245" y="6634667"/>
            <a:ext cx="249301" cy="223332"/>
          </a:xfrm>
          <a:prstGeom prst="rect">
            <a:avLst/>
          </a:prstGeom>
        </p:spPr>
      </p:pic>
      <p:pic>
        <p:nvPicPr>
          <p:cNvPr id="19" name="Рисунок 18"/>
          <p:cNvPicPr>
            <a:picLocks noChangeAspect="1"/>
          </p:cNvPicPr>
          <p:nvPr/>
        </p:nvPicPr>
        <p:blipFill>
          <a:blip r:embed="rId4"/>
          <a:stretch>
            <a:fillRect/>
          </a:stretch>
        </p:blipFill>
        <p:spPr>
          <a:xfrm>
            <a:off x="11659280" y="4316436"/>
            <a:ext cx="421768" cy="324437"/>
          </a:xfrm>
          <a:prstGeom prst="rect">
            <a:avLst/>
          </a:prstGeom>
        </p:spPr>
      </p:pic>
      <p:pic>
        <p:nvPicPr>
          <p:cNvPr id="20" name="Рисунок 19"/>
          <p:cNvPicPr>
            <a:picLocks noChangeAspect="1"/>
          </p:cNvPicPr>
          <p:nvPr/>
        </p:nvPicPr>
        <p:blipFill>
          <a:blip r:embed="rId13"/>
          <a:stretch>
            <a:fillRect/>
          </a:stretch>
        </p:blipFill>
        <p:spPr>
          <a:xfrm rot="3690705" flipH="1">
            <a:off x="-95236" y="2058490"/>
            <a:ext cx="701225" cy="779667"/>
          </a:xfrm>
          <a:prstGeom prst="rect">
            <a:avLst/>
          </a:prstGeom>
        </p:spPr>
      </p:pic>
      <p:pic>
        <p:nvPicPr>
          <p:cNvPr id="21" name="Рисунок 20"/>
          <p:cNvPicPr>
            <a:picLocks noChangeAspect="1"/>
          </p:cNvPicPr>
          <p:nvPr/>
        </p:nvPicPr>
        <p:blipFill>
          <a:blip r:embed="rId14"/>
          <a:stretch>
            <a:fillRect/>
          </a:stretch>
        </p:blipFill>
        <p:spPr>
          <a:xfrm>
            <a:off x="97740" y="977192"/>
            <a:ext cx="560881" cy="548688"/>
          </a:xfrm>
          <a:prstGeom prst="rect">
            <a:avLst/>
          </a:prstGeom>
        </p:spPr>
      </p:pic>
      <p:pic>
        <p:nvPicPr>
          <p:cNvPr id="22" name="Рисунок 21"/>
          <p:cNvPicPr>
            <a:picLocks noChangeAspect="1"/>
          </p:cNvPicPr>
          <p:nvPr/>
        </p:nvPicPr>
        <p:blipFill>
          <a:blip r:embed="rId14"/>
          <a:stretch>
            <a:fillRect/>
          </a:stretch>
        </p:blipFill>
        <p:spPr>
          <a:xfrm rot="1492631">
            <a:off x="697957" y="-12748"/>
            <a:ext cx="505496" cy="494507"/>
          </a:xfrm>
          <a:prstGeom prst="rect">
            <a:avLst/>
          </a:prstGeom>
        </p:spPr>
      </p:pic>
      <p:pic>
        <p:nvPicPr>
          <p:cNvPr id="23" name="Рисунок 22"/>
          <p:cNvPicPr>
            <a:picLocks noChangeAspect="1"/>
          </p:cNvPicPr>
          <p:nvPr/>
        </p:nvPicPr>
        <p:blipFill>
          <a:blip r:embed="rId15"/>
          <a:stretch>
            <a:fillRect/>
          </a:stretch>
        </p:blipFill>
        <p:spPr>
          <a:xfrm flipV="1">
            <a:off x="1751886" y="24827"/>
            <a:ext cx="770380" cy="299348"/>
          </a:xfrm>
          <a:prstGeom prst="rect">
            <a:avLst/>
          </a:prstGeom>
        </p:spPr>
      </p:pic>
    </p:spTree>
    <p:extLst>
      <p:ext uri="{BB962C8B-B14F-4D97-AF65-F5344CB8AC3E}">
        <p14:creationId xmlns:p14="http://schemas.microsoft.com/office/powerpoint/2010/main" val="22223302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441</Words>
  <Application>Microsoft Office PowerPoint</Application>
  <PresentationFormat>Широкоэкранный</PresentationFormat>
  <Paragraphs>31</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Роль фосфора</vt:lpstr>
      <vt:lpstr>Способы усвоения фосфора</vt:lpstr>
      <vt:lpstr>Презентация PowerPoint</vt:lpstr>
      <vt:lpstr>Презентация PowerPoint</vt:lpstr>
      <vt:lpstr>Фосфорсодержащие удобрения имеют массу преимуществ. Среди них: </vt:lpstr>
      <vt:lpstr>В чём проблема?</vt:lpstr>
      <vt:lpstr>Как можно решить проблему?</vt:lpstr>
      <vt:lpstr>Идеальное решение</vt:lpstr>
      <vt:lpstr>Как это можно осуществить на практике?</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Стратегии технологии развития критического мышления </dc:title>
  <dc:creator>Admin</dc:creator>
  <cp:lastModifiedBy>Admin</cp:lastModifiedBy>
  <cp:revision>14</cp:revision>
  <dcterms:created xsi:type="dcterms:W3CDTF">2024-02-02T17:25:02Z</dcterms:created>
  <dcterms:modified xsi:type="dcterms:W3CDTF">2025-12-25T18:39:02Z</dcterms:modified>
</cp:coreProperties>
</file>