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8" r:id="rId9"/>
    <p:sldId id="270" r:id="rId10"/>
    <p:sldId id="269" r:id="rId11"/>
    <p:sldId id="264" r:id="rId12"/>
    <p:sldId id="265" r:id="rId13"/>
    <p:sldId id="266" r:id="rId14"/>
    <p:sldId id="267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 snapToGrid="0">
      <p:cViewPr>
        <p:scale>
          <a:sx n="50" d="100"/>
          <a:sy n="50" d="100"/>
        </p:scale>
        <p:origin x="151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13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0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4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0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3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55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2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2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94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87A1AB-B1AC-4FDB-B089-16904B60CB50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AD5DD86-CFB7-473E-9673-DA31E4161DF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20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ru.wikipedia.org/wiki/%D0%A0%D0%B6%D0%B0%D0%B2%D1%87%D0%B8%D0%BD%D0%B0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ru.wikipedia.org/wiki/%D0%97%D0%B5%D0%BC%D0%BD%D0%B0%D1%8F_%D0%BA%D0%BE%D1%80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3%D0%B3%D0%BB%D0%B5%D0%BA%D0%B8%D1%81%D0%BB%D1%8B%D0%B9_%D0%B3%D0%B0%D0%B7" TargetMode="External"/><Relationship Id="rId5" Type="http://schemas.openxmlformats.org/officeDocument/2006/relationships/hyperlink" Target="https://ru.wikipedia.org/wiki/%D0%9F%D0%B5%D1%81%D0%BE%D0%BA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ru.wikipedia.org/wiki/%D0%92%D0%BE%D0%B4%D0%B0" TargetMode="Externa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051" y="1789467"/>
            <a:ext cx="10058400" cy="3566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Воздух. Кислород. Озон Физические и Химические свойства кислорода Понятие об оксидах.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9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5638800"/>
            <a:ext cx="10058400" cy="723900"/>
          </a:xfrm>
        </p:spPr>
        <p:txBody>
          <a:bodyPr/>
          <a:lstStyle/>
          <a:p>
            <a:r>
              <a:rPr lang="ru-RU" dirty="0" smtClean="0"/>
              <a:t>Жидкий кислород                                                     </a:t>
            </a:r>
            <a:r>
              <a:rPr lang="ru-RU" dirty="0" err="1" smtClean="0"/>
              <a:t>Сжиженый</a:t>
            </a:r>
            <a:r>
              <a:rPr lang="ru-RU" dirty="0" smtClean="0"/>
              <a:t> озон</a:t>
            </a:r>
            <a:endParaRPr lang="ru-RU" dirty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0"/>
            <a:ext cx="449754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827" y="286603"/>
            <a:ext cx="6205377" cy="46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Химические свойства кислорода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0766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Кислород химически активен, он окисляет многие вещества уже при комнатной температуре. При нагревании, освещении или в присутствии катализатора реакции с кислородом протекают очень бурно и сопровождаются выделением большого количества тепла. Характерной особенностью реакций взаимодействия кислорода со многими веществами является выделение теплоты </a:t>
            </a:r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ru-RU" sz="2400" dirty="0">
                <a:solidFill>
                  <a:schemeClr val="tx1"/>
                </a:solidFill>
              </a:rPr>
              <a:t>света. Такие процессы называются горением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Горение -- это </a:t>
            </a:r>
            <a:r>
              <a:rPr lang="ru-RU" sz="2400" b="1" dirty="0">
                <a:solidFill>
                  <a:schemeClr val="tx1"/>
                </a:solidFill>
              </a:rPr>
              <a:t>химическая реакция, протекающая с выделением теплоты и света. Горение часто сопровождается пламенем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Особенно сильным окислителем является жидкий кислород: пропитанная им вата при поджигании мгновенно сгорает. Некоторые летучие органические вещества самопроизвольно воспламеняются на расстоянии нескольких метров от открытого сосуда с жидким кислородом.</a:t>
            </a:r>
            <a:endParaRPr lang="ru-RU" sz="24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6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Реакции горения (переписать в тетрадь, расставить </a:t>
            </a:r>
            <a:r>
              <a:rPr lang="ru-RU" dirty="0" err="1" smtClean="0"/>
              <a:t>коэфициенты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921" y="1902884"/>
            <a:ext cx="7268029" cy="4023360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 + О</a:t>
            </a:r>
            <a:r>
              <a:rPr lang="ru-RU" sz="2800" b="1" baseline="-25000" dirty="0" smtClean="0">
                <a:solidFill>
                  <a:schemeClr val="tx1"/>
                </a:solidFill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</a:rPr>
              <a:t>  →  </a:t>
            </a:r>
            <a:r>
              <a:rPr lang="ru-RU" sz="2800" b="1" dirty="0">
                <a:solidFill>
                  <a:schemeClr val="tx1"/>
                </a:solidFill>
              </a:rPr>
              <a:t>CO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Сера </a:t>
            </a:r>
            <a:r>
              <a:rPr lang="ru-RU" sz="2800" dirty="0">
                <a:solidFill>
                  <a:schemeClr val="tx1"/>
                </a:solidFill>
              </a:rPr>
              <a:t>горит в кислороде ярким, синим пламенем  с образованием газа с резким запахом - оксида серы (IV): 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S + O</a:t>
            </a:r>
            <a:r>
              <a:rPr lang="ru-RU" sz="2800" b="1" baseline="-25000" dirty="0" smtClean="0">
                <a:solidFill>
                  <a:schemeClr val="tx1"/>
                </a:solidFill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→ SO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Фосфор  </a:t>
            </a:r>
            <a:r>
              <a:rPr lang="ru-RU" sz="2800" dirty="0">
                <a:solidFill>
                  <a:schemeClr val="tx1"/>
                </a:solidFill>
              </a:rPr>
              <a:t>Р сгорает в кислороде ярким пламенем с образованием белого дыма, состоящего из твёрдых частиц оксида фосфора(V</a:t>
            </a:r>
            <a:r>
              <a:rPr lang="ru-RU" sz="2800" dirty="0" smtClean="0">
                <a:solidFill>
                  <a:schemeClr val="tx1"/>
                </a:solidFill>
              </a:rPr>
              <a:t>):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Р + О</a:t>
            </a:r>
            <a:r>
              <a:rPr lang="ru-RU" sz="2800" b="1" baseline="-25000" dirty="0" smtClean="0">
                <a:solidFill>
                  <a:schemeClr val="tx1"/>
                </a:solidFill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</a:rPr>
              <a:t> → Р</a:t>
            </a:r>
            <a:r>
              <a:rPr lang="ru-RU" sz="2800" b="1" baseline="-25000" dirty="0" smtClean="0">
                <a:solidFill>
                  <a:schemeClr val="tx1"/>
                </a:solidFill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</a:rPr>
              <a:t>О</a:t>
            </a:r>
            <a:r>
              <a:rPr lang="ru-RU" sz="2800" b="1" baseline="-25000" dirty="0" smtClean="0">
                <a:solidFill>
                  <a:schemeClr val="tx1"/>
                </a:solidFill>
              </a:rPr>
              <a:t>5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80" y="1902884"/>
            <a:ext cx="4221820" cy="236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Реакции с металлами (Переписать уравнения, расставляя коэффициенты)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 реакциях кислорода с металлами образуются оксиды, пероксиды и супероксиды.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b="1" dirty="0" err="1" smtClean="0">
                <a:solidFill>
                  <a:schemeClr val="tx1"/>
                </a:solidFill>
              </a:rPr>
              <a:t>Li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+ O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 → Li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O (оксид)</a:t>
            </a:r>
          </a:p>
          <a:p>
            <a:r>
              <a:rPr lang="ru-RU" sz="2800" b="1" dirty="0" err="1">
                <a:solidFill>
                  <a:schemeClr val="tx1"/>
                </a:solidFill>
              </a:rPr>
              <a:t>Na</a:t>
            </a:r>
            <a:r>
              <a:rPr lang="ru-RU" sz="2800" b="1" dirty="0">
                <a:solidFill>
                  <a:schemeClr val="tx1"/>
                </a:solidFill>
              </a:rPr>
              <a:t> + O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 → Na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O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 (пероксид</a:t>
            </a:r>
            <a:r>
              <a:rPr lang="ru-RU" sz="2800" b="1" dirty="0" smtClean="0">
                <a:solidFill>
                  <a:schemeClr val="tx1"/>
                </a:solidFill>
              </a:rPr>
              <a:t>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457450"/>
            <a:ext cx="533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Реакции с неметаллами (переписать, расставить коэффициенты)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Во всех реакциях, </a:t>
            </a:r>
            <a:r>
              <a:rPr lang="ru-RU" sz="2800" u="sng" dirty="0">
                <a:solidFill>
                  <a:schemeClr val="tx1"/>
                </a:solidFill>
              </a:rPr>
              <a:t>кроме взаимодействия со фтором</a:t>
            </a:r>
            <a:r>
              <a:rPr lang="ru-RU" sz="2800" dirty="0">
                <a:solidFill>
                  <a:schemeClr val="tx1"/>
                </a:solidFill>
              </a:rPr>
              <a:t>, кислород проявляет себя в качестве окислителя.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NO + O</a:t>
            </a:r>
            <a:r>
              <a:rPr lang="en-US" sz="2800" b="1" baseline="-25000" dirty="0">
                <a:solidFill>
                  <a:schemeClr val="tx1"/>
                </a:solidFill>
              </a:rPr>
              <a:t>2</a:t>
            </a:r>
            <a:r>
              <a:rPr lang="en-US" sz="2800" b="1" dirty="0">
                <a:solidFill>
                  <a:schemeClr val="tx1"/>
                </a:solidFill>
              </a:rPr>
              <a:t> → (t) NO</a:t>
            </a:r>
            <a:r>
              <a:rPr lang="en-US" sz="2800" b="1" baseline="-25000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F </a:t>
            </a:r>
            <a:r>
              <a:rPr lang="en-US" sz="2800" b="1" dirty="0">
                <a:solidFill>
                  <a:schemeClr val="tx1"/>
                </a:solidFill>
              </a:rPr>
              <a:t>+ O</a:t>
            </a:r>
            <a:r>
              <a:rPr lang="en-US" sz="2800" b="1" baseline="-25000" dirty="0">
                <a:solidFill>
                  <a:schemeClr val="tx1"/>
                </a:solidFill>
              </a:rPr>
              <a:t>2</a:t>
            </a:r>
            <a:r>
              <a:rPr lang="en-US" sz="2800" b="1" dirty="0">
                <a:solidFill>
                  <a:schemeClr val="tx1"/>
                </a:solidFill>
              </a:rPr>
              <a:t> → OF</a:t>
            </a:r>
            <a:r>
              <a:rPr lang="en-US" sz="2800" b="1" baseline="-25000" dirty="0">
                <a:solidFill>
                  <a:schemeClr val="tx1"/>
                </a:solidFill>
              </a:rPr>
              <a:t>2</a:t>
            </a:r>
            <a:r>
              <a:rPr lang="en-US" sz="2800" b="1" dirty="0">
                <a:solidFill>
                  <a:schemeClr val="tx1"/>
                </a:solidFill>
              </a:rPr>
              <a:t> 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95587"/>
            <a:ext cx="4267200" cy="2600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6123" y="5638261"/>
            <a:ext cx="4469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Выделяющийся бурый газ – </a:t>
            </a:r>
            <a:r>
              <a:rPr lang="en-US" sz="2400" dirty="0" smtClean="0"/>
              <a:t>NO</a:t>
            </a:r>
            <a:r>
              <a:rPr lang="en-US" sz="2400" baseline="-25000" dirty="0" smtClean="0"/>
              <a:t>2</a:t>
            </a:r>
            <a:r>
              <a:rPr lang="en-US" sz="2400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15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459531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 smtClean="0">
                <a:solidFill>
                  <a:schemeClr val="tx1"/>
                </a:solidFill>
              </a:rPr>
              <a:t>Окси́д</a:t>
            </a:r>
            <a:r>
              <a:rPr lang="ru-RU" sz="2400" b="1" dirty="0" smtClean="0">
                <a:solidFill>
                  <a:schemeClr val="tx1"/>
                </a:solidFill>
              </a:rPr>
              <a:t> (синонимы: </a:t>
            </a:r>
            <a:r>
              <a:rPr lang="ru-RU" sz="2400" b="1" dirty="0" err="1" smtClean="0">
                <a:solidFill>
                  <a:schemeClr val="tx1"/>
                </a:solidFill>
              </a:rPr>
              <a:t>о́кисел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  <a:r>
              <a:rPr lang="ru-RU" sz="2400" b="1" dirty="0" err="1" smtClean="0">
                <a:solidFill>
                  <a:schemeClr val="tx1"/>
                </a:solidFill>
              </a:rPr>
              <a:t>о́кись</a:t>
            </a:r>
            <a:r>
              <a:rPr lang="ru-RU" sz="2400" b="1" dirty="0" smtClean="0">
                <a:solidFill>
                  <a:schemeClr val="tx1"/>
                </a:solidFill>
              </a:rPr>
              <a:t>) — бинарное соединение химического элемента с кислородом в степени окисления −2</a:t>
            </a:r>
            <a:r>
              <a:rPr lang="ru-RU" sz="2400" dirty="0" smtClean="0">
                <a:solidFill>
                  <a:schemeClr val="tx1"/>
                </a:solidFill>
              </a:rPr>
              <a:t>. К оксидам относятся почти все соединения химических элементов с кислородом. К исключениям относятся, например, </a:t>
            </a:r>
            <a:r>
              <a:rPr lang="ru-RU" sz="2400" dirty="0" err="1" smtClean="0">
                <a:solidFill>
                  <a:schemeClr val="tx1"/>
                </a:solidFill>
              </a:rPr>
              <a:t>дифторид</a:t>
            </a:r>
            <a:r>
              <a:rPr lang="ru-RU" sz="2400" dirty="0" smtClean="0">
                <a:solidFill>
                  <a:schemeClr val="tx1"/>
                </a:solidFill>
              </a:rPr>
              <a:t> кислорода OF</a:t>
            </a:r>
            <a:r>
              <a:rPr lang="ru-RU" sz="2400" baseline="-25000" dirty="0" smtClean="0">
                <a:solidFill>
                  <a:schemeClr val="tx1"/>
                </a:solidFill>
              </a:rPr>
              <a:t>2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tx1"/>
                </a:solidFill>
              </a:rPr>
              <a:t>Окисды</a:t>
            </a:r>
            <a:r>
              <a:rPr lang="ru-RU" sz="2400" dirty="0" smtClean="0">
                <a:solidFill>
                  <a:schemeClr val="tx1"/>
                </a:solidFill>
              </a:rPr>
              <a:t> — весьма распространённый тип соединений, содержащихся в </a:t>
            </a:r>
            <a:r>
              <a:rPr lang="ru-RU" sz="2400" dirty="0" smtClean="0">
                <a:solidFill>
                  <a:schemeClr val="tx1"/>
                </a:solidFill>
                <a:hlinkClick r:id="rId2" tooltip="Земная кора"/>
              </a:rPr>
              <a:t>земной коре</a:t>
            </a:r>
            <a:r>
              <a:rPr lang="ru-RU" sz="2400" dirty="0" smtClean="0">
                <a:solidFill>
                  <a:schemeClr val="tx1"/>
                </a:solidFill>
              </a:rPr>
              <a:t> и во Вселенной вообще. Примерами таких соединений являются </a:t>
            </a:r>
            <a:r>
              <a:rPr lang="ru-RU" sz="2400" dirty="0" smtClean="0">
                <a:solidFill>
                  <a:schemeClr val="tx1"/>
                </a:solidFill>
                <a:hlinkClick r:id="rId3" tooltip="Ржавчина"/>
              </a:rPr>
              <a:t>ржавчина</a:t>
            </a:r>
            <a:r>
              <a:rPr lang="ru-RU" sz="2400" dirty="0" smtClean="0">
                <a:solidFill>
                  <a:schemeClr val="tx1"/>
                </a:solidFill>
              </a:rPr>
              <a:t>, </a:t>
            </a:r>
            <a:r>
              <a:rPr lang="ru-RU" sz="2400" dirty="0" smtClean="0">
                <a:solidFill>
                  <a:schemeClr val="tx1"/>
                </a:solidFill>
                <a:hlinkClick r:id="rId4" tooltip="Вода"/>
              </a:rPr>
              <a:t>вода</a:t>
            </a:r>
            <a:r>
              <a:rPr lang="ru-RU" sz="2400" dirty="0" smtClean="0">
                <a:solidFill>
                  <a:schemeClr val="tx1"/>
                </a:solidFill>
              </a:rPr>
              <a:t>, </a:t>
            </a:r>
            <a:r>
              <a:rPr lang="ru-RU" sz="2400" dirty="0" smtClean="0">
                <a:solidFill>
                  <a:schemeClr val="tx1"/>
                </a:solidFill>
                <a:hlinkClick r:id="rId5" tooltip="Песок"/>
              </a:rPr>
              <a:t>песок</a:t>
            </a:r>
            <a:r>
              <a:rPr lang="ru-RU" sz="2400" dirty="0" smtClean="0">
                <a:solidFill>
                  <a:schemeClr val="tx1"/>
                </a:solidFill>
              </a:rPr>
              <a:t>, </a:t>
            </a:r>
            <a:r>
              <a:rPr lang="ru-RU" sz="2400" dirty="0" smtClean="0">
                <a:solidFill>
                  <a:schemeClr val="tx1"/>
                </a:solidFill>
                <a:hlinkClick r:id="rId6" tooltip="Углекислый газ"/>
              </a:rPr>
              <a:t>углекислый газ</a:t>
            </a:r>
            <a:r>
              <a:rPr lang="ru-RU" sz="2400" dirty="0" smtClean="0">
                <a:solidFill>
                  <a:schemeClr val="tx1"/>
                </a:solidFill>
              </a:rPr>
              <a:t>, ряд красителей. 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В соответствии с номенклатурой ИЮПАК</a:t>
            </a:r>
            <a:r>
              <a:rPr lang="ru-RU" sz="2400" b="1" dirty="0">
                <a:solidFill>
                  <a:schemeClr val="tx1"/>
                </a:solidFill>
              </a:rPr>
              <a:t>, оксиды называют словом «оксид», после которого следует наименование химического элемента в родительном падеже, например: Na</a:t>
            </a:r>
            <a:r>
              <a:rPr lang="ru-RU" sz="2400" b="1" baseline="-25000" dirty="0">
                <a:solidFill>
                  <a:schemeClr val="tx1"/>
                </a:solidFill>
              </a:rPr>
              <a:t>2</a:t>
            </a:r>
            <a:r>
              <a:rPr lang="ru-RU" sz="2400" b="1" dirty="0">
                <a:solidFill>
                  <a:schemeClr val="tx1"/>
                </a:solidFill>
              </a:rPr>
              <a:t>O — оксид натрия, Al</a:t>
            </a:r>
            <a:r>
              <a:rPr lang="ru-RU" sz="2400" b="1" baseline="-25000" dirty="0">
                <a:solidFill>
                  <a:schemeClr val="tx1"/>
                </a:solidFill>
              </a:rPr>
              <a:t>2</a:t>
            </a:r>
            <a:r>
              <a:rPr lang="ru-RU" sz="2400" b="1" dirty="0">
                <a:solidFill>
                  <a:schemeClr val="tx1"/>
                </a:solidFill>
              </a:rPr>
              <a:t>O</a:t>
            </a:r>
            <a:r>
              <a:rPr lang="ru-RU" sz="2400" b="1" baseline="-25000" dirty="0">
                <a:solidFill>
                  <a:schemeClr val="tx1"/>
                </a:solidFill>
              </a:rPr>
              <a:t>3</a:t>
            </a:r>
            <a:r>
              <a:rPr lang="ru-RU" sz="2400" b="1" dirty="0">
                <a:solidFill>
                  <a:schemeClr val="tx1"/>
                </a:solidFill>
              </a:rPr>
              <a:t> — оксид алюминия.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82891"/>
            <a:ext cx="3035105" cy="2161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5105" y="4316306"/>
            <a:ext cx="3009900" cy="2541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4935" y="4319730"/>
            <a:ext cx="2316480" cy="2538270"/>
          </a:xfrm>
          <a:prstGeom prst="rect">
            <a:avLst/>
          </a:prstGeom>
        </p:spPr>
      </p:pic>
      <p:pic>
        <p:nvPicPr>
          <p:cNvPr id="7170" name="Picture 2" descr="https://www.slrchemical.ru/upload/images/catalog/2016_07_05_18_20_4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67" y="4377544"/>
            <a:ext cx="3296729" cy="24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Перепишите в тетрадь и дайте названия следующим соединениям.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1. </a:t>
            </a:r>
            <a:r>
              <a:rPr lang="en-US" sz="4000" b="1" dirty="0" smtClean="0">
                <a:solidFill>
                  <a:schemeClr val="tx1"/>
                </a:solidFill>
              </a:rPr>
              <a:t>K</a:t>
            </a:r>
            <a:r>
              <a:rPr lang="en-US" sz="40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4000" b="1" dirty="0" smtClean="0">
                <a:solidFill>
                  <a:schemeClr val="tx1"/>
                </a:solidFill>
              </a:rPr>
              <a:t>O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tx1"/>
                </a:solidFill>
              </a:rPr>
              <a:t> 2. PbO</a:t>
            </a:r>
            <a:r>
              <a:rPr lang="en-US" sz="4000" b="1" baseline="-25000" dirty="0" smtClean="0">
                <a:solidFill>
                  <a:schemeClr val="tx1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4000" b="1" baseline="-25000" dirty="0">
                <a:solidFill>
                  <a:schemeClr val="tx1"/>
                </a:solidFill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</a:rPr>
              <a:t>3. Se0</a:t>
            </a:r>
            <a:r>
              <a:rPr lang="en-US" sz="4000" b="1" baseline="-25000" dirty="0" smtClean="0">
                <a:solidFill>
                  <a:schemeClr val="tx1"/>
                </a:solidFill>
              </a:rPr>
              <a:t>3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tx1"/>
                </a:solidFill>
              </a:rPr>
              <a:t> 4. Ga</a:t>
            </a:r>
            <a:r>
              <a:rPr lang="en-US" sz="40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4000" b="1" dirty="0" smtClean="0">
                <a:solidFill>
                  <a:schemeClr val="tx1"/>
                </a:solidFill>
              </a:rPr>
              <a:t>O</a:t>
            </a:r>
            <a:r>
              <a:rPr lang="en-US" sz="4000" b="1" baseline="-25000" dirty="0" smtClean="0">
                <a:solidFill>
                  <a:schemeClr val="tx1"/>
                </a:solidFill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Решите задачу.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При горении 16 кг </a:t>
            </a:r>
            <a:r>
              <a:rPr lang="en-US" sz="4400" dirty="0" smtClean="0"/>
              <a:t>CH</a:t>
            </a:r>
            <a:r>
              <a:rPr lang="ru-RU" sz="4400" baseline="-25000" dirty="0" smtClean="0"/>
              <a:t>4</a:t>
            </a:r>
            <a:r>
              <a:rPr lang="ru-RU" sz="4400" dirty="0" smtClean="0"/>
              <a:t> (метана) выделилось </a:t>
            </a:r>
            <a:r>
              <a:rPr lang="en-US" sz="4400" dirty="0" smtClean="0"/>
              <a:t>CO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 </a:t>
            </a:r>
            <a:r>
              <a:rPr lang="ru-RU" sz="4400" dirty="0" smtClean="0"/>
              <a:t>и </a:t>
            </a:r>
            <a:r>
              <a:rPr lang="en-US" sz="4400" dirty="0" smtClean="0"/>
              <a:t>H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O</a:t>
            </a:r>
            <a:r>
              <a:rPr lang="ru-RU" sz="4400" dirty="0" smtClean="0"/>
              <a:t>. Сколько потребовалось кислорода в граммах для этой реакции? Сколько выделилось в граммах воды в ходе этой реакции? </a:t>
            </a:r>
            <a:r>
              <a:rPr lang="en-US" sz="4400" dirty="0" smtClean="0"/>
              <a:t>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199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Инструкция: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Текст выделенный жирным – переписать к себе в тетрадь.</a:t>
            </a:r>
            <a:br>
              <a:rPr lang="ru-RU" sz="2800" dirty="0" smtClean="0"/>
            </a:br>
            <a:r>
              <a:rPr lang="ru-RU" sz="2800" dirty="0" smtClean="0"/>
              <a:t>Уравнения – переписать в тетрадь, где требуется расставить коэффициенты.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087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Воздух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0543" y="3252896"/>
            <a:ext cx="4401457" cy="35211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" y="1929457"/>
            <a:ext cx="1137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Воздух — смесь газов, главным образом состоящая из азота и кислорода, а также аргона, углекислого газа, водорода, образующая земную атмосферу. </a:t>
            </a:r>
          </a:p>
          <a:p>
            <a:r>
              <a:rPr lang="ru-RU" sz="2000" dirty="0" smtClean="0"/>
              <a:t>Воздух составляет воздушную оболочку Земли и необходим для нормального существования аэробных организмов. (</a:t>
            </a:r>
            <a:r>
              <a:rPr lang="ru-RU" sz="2000" b="1" dirty="0" smtClean="0"/>
              <a:t>Таблицу «Химический состав воздуха» перенести в тетрадь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2" y="3447235"/>
            <a:ext cx="8055429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286603"/>
            <a:ext cx="11285220" cy="402336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Состав воздуха может меняться в небольших пределах: в крупных городах содержание углекислого газа немного выше, чем в лесах; в высокогорье и на больших высотах концентрация кислорода немного ниже вследствие того, что молекулы кислорода тяжелее молекул азота и потому концентрация кислорода с высотой уменьшается быстрее.</a:t>
            </a:r>
          </a:p>
        </p:txBody>
      </p:sp>
      <p:pic>
        <p:nvPicPr>
          <p:cNvPr id="3074" name="Picture 2" descr="https://altaytoday.ru/wp-content/uploads/2021/03/jyy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25" y="2230575"/>
            <a:ext cx="6230710" cy="41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Кислород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95700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Кислород, содержащийся в воздухе, в процессе дыхания поступает в клетки организма и используется в процессе окисления, в результате которого происходит выделение необходимой для жизни энергии (метаболизм, аэробы). В промышленности и в быту кислород воздуха используется для сжигания топлива с целью получения тепла и механической энергии в двигателях внутреннего сгорания. </a:t>
            </a:r>
          </a:p>
        </p:txBody>
      </p:sp>
      <p:pic>
        <p:nvPicPr>
          <p:cNvPr id="4098" name="Picture 2" descr="https://sun6-23.userapi.com/impg/wgczFqVcEi88njBTye1bgIBkPPCHmPSYfNG53w/JfgLZ_HTvJg.jpg?size=604x151&amp;quality=96&amp;sign=5cd3366c6f5df1bf1796a02679a0e20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4" y="3465438"/>
            <a:ext cx="57531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eduniver.com/Medical/Biology/Img/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5"/>
          <a:stretch/>
        </p:blipFill>
        <p:spPr bwMode="auto">
          <a:xfrm>
            <a:off x="4887232" y="5018918"/>
            <a:ext cx="6144985" cy="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369" y="3305023"/>
            <a:ext cx="49134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Общее химическое  уравнение реакции</a:t>
            </a:r>
            <a:br>
              <a:rPr lang="ru-RU" dirty="0" smtClean="0"/>
            </a:br>
            <a:r>
              <a:rPr lang="ru-RU" dirty="0" smtClean="0"/>
              <a:t> фотосинтеза, в результате которого образуется </a:t>
            </a:r>
            <a:br>
              <a:rPr lang="ru-RU" dirty="0" smtClean="0"/>
            </a:br>
            <a:r>
              <a:rPr lang="ru-RU" dirty="0" smtClean="0"/>
              <a:t>органическое вещество  и кислород.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Общее уравнение дыхания,</a:t>
            </a:r>
            <a:br>
              <a:rPr lang="ru-RU" dirty="0" smtClean="0"/>
            </a:br>
            <a:r>
              <a:rPr lang="ru-RU" dirty="0" smtClean="0"/>
              <a:t>в результате которого происходит</a:t>
            </a:r>
            <a:br>
              <a:rPr lang="ru-RU" dirty="0" smtClean="0"/>
            </a:br>
            <a:r>
              <a:rPr lang="ru-RU" dirty="0" smtClean="0"/>
              <a:t>окисление органической молекулы </a:t>
            </a:r>
            <a:br>
              <a:rPr lang="ru-RU" dirty="0" smtClean="0"/>
            </a:br>
            <a:r>
              <a:rPr lang="ru-RU" dirty="0" smtClean="0"/>
              <a:t>кислородом воздуха и образование </a:t>
            </a:r>
            <a:br>
              <a:rPr lang="ru-RU" dirty="0" smtClean="0"/>
            </a:br>
            <a:r>
              <a:rPr lang="ru-RU" dirty="0" smtClean="0"/>
              <a:t>углекислого газа, воды и энергии.</a:t>
            </a:r>
            <a:br>
              <a:rPr lang="ru-RU" dirty="0" smtClean="0"/>
            </a:br>
            <a:r>
              <a:rPr lang="ru-RU" b="1" dirty="0" smtClean="0"/>
              <a:t>(Уравнения переписать в тетрадь)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163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Кислород – химический элемент.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0" y="1872954"/>
            <a:ext cx="11430359" cy="1537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299" y="3546451"/>
            <a:ext cx="115624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Circe"/>
              </a:rPr>
              <a:t>По распространённости на Земле кислород занимает первое место. В виде простого вещества кислород находится в воздухе (% по объёму), в связанном состоянии входит в состав воды, минералов, многих органических веществ. Многие процессы в природе (гниение, ржавление, дыхание) протекают при участии кислорода. В природе кислород образуется в результате процесса фотосинтеза в зелёных растениях.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4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857" y="214032"/>
            <a:ext cx="10058400" cy="1450757"/>
          </a:xfrm>
        </p:spPr>
        <p:txBody>
          <a:bodyPr/>
          <a:lstStyle/>
          <a:p>
            <a:r>
              <a:rPr lang="ru-RU" dirty="0" smtClean="0"/>
              <a:t>Кислород и озон.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114" y="1845733"/>
            <a:ext cx="11059886" cy="4395409"/>
          </a:xfrm>
        </p:spPr>
        <p:txBody>
          <a:bodyPr>
            <a:normAutofit fontScale="925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Кислород образует две аллотропных модификации — </a:t>
            </a:r>
            <a:r>
              <a:rPr lang="ru-RU" sz="2400" b="1" dirty="0" smtClean="0">
                <a:solidFill>
                  <a:schemeClr val="tx1"/>
                </a:solidFill>
              </a:rPr>
              <a:t>кислород О</a:t>
            </a:r>
            <a:r>
              <a:rPr lang="ru-RU" sz="2400" b="1" baseline="-25000" dirty="0" smtClean="0">
                <a:solidFill>
                  <a:schemeClr val="tx1"/>
                </a:solidFill>
              </a:rPr>
              <a:t>2</a:t>
            </a:r>
            <a:r>
              <a:rPr lang="ru-RU" sz="2400" b="1" dirty="0">
                <a:solidFill>
                  <a:schemeClr val="tx1"/>
                </a:solidFill>
              </a:rPr>
              <a:t>  и озон </a:t>
            </a:r>
            <a:r>
              <a:rPr lang="ru-RU" sz="2400" b="1" dirty="0" smtClean="0">
                <a:solidFill>
                  <a:schemeClr val="tx1"/>
                </a:solidFill>
              </a:rPr>
              <a:t>О</a:t>
            </a:r>
            <a:r>
              <a:rPr lang="ru-RU" sz="2400" b="1" baseline="-25000" dirty="0" smtClean="0">
                <a:solidFill>
                  <a:schemeClr val="tx1"/>
                </a:solidFill>
              </a:rPr>
              <a:t>3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>
                <a:solidFill>
                  <a:schemeClr val="tx1"/>
                </a:solidFill>
              </a:rPr>
              <a:t>которые отличаются составом молекул и обладают разными свойствами. Кислород содержится в воздухе, он необходим для дыхания, а также для горения топлива и других веществ. </a:t>
            </a:r>
            <a:r>
              <a:rPr lang="ru-RU" sz="2400" b="1" dirty="0">
                <a:solidFill>
                  <a:schemeClr val="tx1"/>
                </a:solidFill>
              </a:rPr>
              <a:t>Кислород  — газ без цвета и запаха. </a:t>
            </a:r>
            <a:r>
              <a:rPr lang="ru-RU" sz="2400" dirty="0">
                <a:solidFill>
                  <a:schemeClr val="tx1"/>
                </a:solidFill>
              </a:rPr>
              <a:t>При температуре  кислород сжижается, а при  переходит в твёрдое состояние. Жидкий кислород имеет голубую окраску, а твёрдый — </a:t>
            </a:r>
            <a:r>
              <a:rPr lang="ru-RU" sz="2400" dirty="0" smtClean="0">
                <a:solidFill>
                  <a:schemeClr val="tx1"/>
                </a:solidFill>
              </a:rPr>
              <a:t>синюю. </a:t>
            </a:r>
            <a:r>
              <a:rPr lang="ru-RU" sz="2400" b="1" dirty="0" smtClean="0">
                <a:solidFill>
                  <a:schemeClr val="tx1"/>
                </a:solidFill>
              </a:rPr>
              <a:t>Газообразный </a:t>
            </a:r>
            <a:r>
              <a:rPr lang="ru-RU" sz="2400" b="1" dirty="0">
                <a:solidFill>
                  <a:schemeClr val="tx1"/>
                </a:solidFill>
              </a:rPr>
              <a:t>кислород немного тяжелее воздуха, так как 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Mr</a:t>
            </a:r>
            <a:r>
              <a:rPr lang="en-US" sz="2400" b="1" dirty="0" smtClean="0">
                <a:solidFill>
                  <a:schemeClr val="tx1"/>
                </a:solidFill>
              </a:rPr>
              <a:t> (O</a:t>
            </a:r>
            <a:r>
              <a:rPr lang="en-US" sz="24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</a:rPr>
              <a:t>) = 32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а </a:t>
            </a:r>
            <a:r>
              <a:rPr lang="en-US" sz="2400" b="1" dirty="0" err="1" smtClean="0">
                <a:solidFill>
                  <a:schemeClr val="tx1"/>
                </a:solidFill>
              </a:rPr>
              <a:t>Mr</a:t>
            </a:r>
            <a:r>
              <a:rPr lang="en-US" sz="2400" b="1" dirty="0" smtClean="0">
                <a:solidFill>
                  <a:schemeClr val="tx1"/>
                </a:solidFill>
              </a:rPr>
              <a:t>(</a:t>
            </a:r>
            <a:r>
              <a:rPr lang="ru-RU" sz="2400" b="1" dirty="0" err="1" smtClean="0">
                <a:solidFill>
                  <a:schemeClr val="tx1"/>
                </a:solidFill>
              </a:rPr>
              <a:t>возд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r>
              <a:rPr lang="en-US" sz="2400" b="1" dirty="0" smtClean="0">
                <a:solidFill>
                  <a:schemeClr val="tx1"/>
                </a:solidFill>
              </a:rPr>
              <a:t>) = 29.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Кислород плохо растворим в воде: при комнатной температуре в </a:t>
            </a:r>
            <a:r>
              <a:rPr lang="en-US" sz="2400" dirty="0" smtClean="0">
                <a:solidFill>
                  <a:schemeClr val="tx1"/>
                </a:solidFill>
              </a:rPr>
              <a:t>100</a:t>
            </a:r>
            <a:r>
              <a:rPr lang="ru-RU" sz="2400" dirty="0">
                <a:solidFill>
                  <a:schemeClr val="tx1"/>
                </a:solidFill>
              </a:rPr>
              <a:t> объёмах воды растворяется  </a:t>
            </a:r>
            <a:r>
              <a:rPr lang="en-US" sz="2400" dirty="0" smtClean="0">
                <a:solidFill>
                  <a:schemeClr val="tx1"/>
                </a:solidFill>
              </a:rPr>
              <a:t>3 </a:t>
            </a:r>
            <a:r>
              <a:rPr lang="ru-RU" sz="2400" dirty="0" smtClean="0">
                <a:solidFill>
                  <a:schemeClr val="tx1"/>
                </a:solidFill>
              </a:rPr>
              <a:t>л </a:t>
            </a:r>
            <a:r>
              <a:rPr lang="ru-RU" sz="2400" dirty="0">
                <a:solidFill>
                  <a:schemeClr val="tx1"/>
                </a:solidFill>
              </a:rPr>
              <a:t>кислорода. При понижении температуры растворимость кислорода в воде увеличивается. Растворённым в воде кислородом дышат рыбы.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Озон  — бесцветный газ с характерным запахом, содержится в верхних слоях атмосферы и защищает Землю от жёсткого ультрафиолетового излучения Солнца. </a:t>
            </a:r>
            <a:r>
              <a:rPr lang="ru-RU" sz="2400" dirty="0">
                <a:solidFill>
                  <a:schemeClr val="tx1"/>
                </a:solidFill>
              </a:rPr>
              <a:t>В отличие от кислорода, озон чрезвычайно ядовит. Озон неустойчив и легко превращается в кислород.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82" y="0"/>
            <a:ext cx="6490118" cy="45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5300" y="4862642"/>
            <a:ext cx="10660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мировом океане концентрация растворённого O</a:t>
            </a:r>
            <a:r>
              <a:rPr lang="ru-RU" sz="2800" b="0" i="0" baseline="-2500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больше в холодных водах, меньше — в тёплых.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832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</TotalTime>
  <Words>606</Words>
  <Application>Microsoft Office PowerPoint</Application>
  <PresentationFormat>Широкоэкранный</PresentationFormat>
  <Paragraphs>46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Circe</vt:lpstr>
      <vt:lpstr>Ретро</vt:lpstr>
      <vt:lpstr>Воздух. Кислород. Озон Физические и Химические свойства кислорода Понятие об оксидах.</vt:lpstr>
      <vt:lpstr>Инструкция:</vt:lpstr>
      <vt:lpstr>Воздух</vt:lpstr>
      <vt:lpstr>Презентация PowerPoint</vt:lpstr>
      <vt:lpstr>Кислород</vt:lpstr>
      <vt:lpstr>Кислород – химический элемент.</vt:lpstr>
      <vt:lpstr>Кислород и озон.</vt:lpstr>
      <vt:lpstr>Презентация PowerPoint</vt:lpstr>
      <vt:lpstr>Презентация PowerPoint</vt:lpstr>
      <vt:lpstr>Презентация PowerPoint</vt:lpstr>
      <vt:lpstr>Химические свойства кислорода</vt:lpstr>
      <vt:lpstr>Реакции горения (переписать в тетрадь, расставить коэфициенты) </vt:lpstr>
      <vt:lpstr>Реакции с металлами (Переписать уравнения, расставляя коэффициенты)</vt:lpstr>
      <vt:lpstr>Реакции с неметаллами (переписать, расставить коэффициенты)</vt:lpstr>
      <vt:lpstr>Презентация PowerPoint</vt:lpstr>
      <vt:lpstr>Перепишите в тетрадь и дайте названия следующим соединениям.</vt:lpstr>
      <vt:lpstr>Решите задачу.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Воздух. Кислород. Озон Физические и Химические свойства кислорода Понятие об оксидах.</dc:title>
  <dc:creator>Admin</dc:creator>
  <cp:lastModifiedBy>Admin</cp:lastModifiedBy>
  <cp:revision>12</cp:revision>
  <dcterms:created xsi:type="dcterms:W3CDTF">2023-12-04T08:27:07Z</dcterms:created>
  <dcterms:modified xsi:type="dcterms:W3CDTF">2023-12-04T09:53:52Z</dcterms:modified>
</cp:coreProperties>
</file>