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392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4DFE4-DA27-4574-9AAA-F4CB51D50878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BE6C-EE5D-4943-8203-840A08182F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1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4DFE4-DA27-4574-9AAA-F4CB51D50878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BE6C-EE5D-4943-8203-840A08182F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602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4DFE4-DA27-4574-9AAA-F4CB51D50878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BE6C-EE5D-4943-8203-840A08182F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277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4DFE4-DA27-4574-9AAA-F4CB51D50878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BE6C-EE5D-4943-8203-840A08182F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919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4DFE4-DA27-4574-9AAA-F4CB51D50878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BE6C-EE5D-4943-8203-840A08182F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7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4DFE4-DA27-4574-9AAA-F4CB51D50878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BE6C-EE5D-4943-8203-840A08182F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399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4DFE4-DA27-4574-9AAA-F4CB51D50878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BE6C-EE5D-4943-8203-840A08182F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967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4DFE4-DA27-4574-9AAA-F4CB51D50878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BE6C-EE5D-4943-8203-840A08182F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730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4DFE4-DA27-4574-9AAA-F4CB51D50878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BE6C-EE5D-4943-8203-840A08182F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301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4DFE4-DA27-4574-9AAA-F4CB51D50878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BE6C-EE5D-4943-8203-840A08182F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042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4DFE4-DA27-4574-9AAA-F4CB51D50878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BE6C-EE5D-4943-8203-840A08182F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562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4DFE4-DA27-4574-9AAA-F4CB51D50878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5BE6C-EE5D-4943-8203-840A08182F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45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23611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Аллотропные модификации серы. Нахождение серы и её соединений в природе. Химические свойства серы.</a:t>
            </a:r>
            <a:br>
              <a:rPr lang="ru-RU" dirty="0" smtClean="0"/>
            </a:br>
            <a:r>
              <a:rPr lang="ru-RU" dirty="0" smtClean="0"/>
              <a:t>Сероводород.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59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4686" y="190954"/>
            <a:ext cx="9626600" cy="3896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486" y="385763"/>
            <a:ext cx="11393714" cy="5747656"/>
          </a:xfrm>
        </p:spPr>
        <p:txBody>
          <a:bodyPr>
            <a:normAutofit/>
          </a:bodyPr>
          <a:lstStyle/>
          <a:p>
            <a:r>
              <a:rPr lang="ru-RU" b="1" dirty="0" smtClean="0"/>
              <a:t>Со сложными веществами:</a:t>
            </a:r>
          </a:p>
          <a:p>
            <a:pPr marL="0" indent="0">
              <a:buNone/>
            </a:pPr>
            <a:r>
              <a:rPr lang="pt-BR" b="1" dirty="0" smtClean="0"/>
              <a:t>S   +   6HNO</a:t>
            </a:r>
            <a:r>
              <a:rPr lang="pt-BR" b="1" baseline="-25000" dirty="0" smtClean="0"/>
              <a:t>3</a:t>
            </a:r>
            <a:r>
              <a:rPr lang="pt-BR" b="1" dirty="0" smtClean="0"/>
              <a:t>   →  H</a:t>
            </a:r>
            <a:r>
              <a:rPr lang="pt-BR" b="1" baseline="-25000" dirty="0" smtClean="0"/>
              <a:t>2</a:t>
            </a:r>
            <a:r>
              <a:rPr lang="pt-BR" b="1" dirty="0" smtClean="0"/>
              <a:t>SO</a:t>
            </a:r>
            <a:r>
              <a:rPr lang="pt-BR" b="1" baseline="-25000" dirty="0" smtClean="0"/>
              <a:t>4</a:t>
            </a:r>
            <a:r>
              <a:rPr lang="pt-BR" b="1" dirty="0" smtClean="0"/>
              <a:t>  +  6NO</a:t>
            </a:r>
            <a:r>
              <a:rPr lang="pt-BR" b="1" baseline="-25000" dirty="0" smtClean="0"/>
              <a:t>2</a:t>
            </a:r>
            <a:r>
              <a:rPr lang="pt-BR" b="1" dirty="0" smtClean="0"/>
              <a:t>   +   2H</a:t>
            </a:r>
            <a:r>
              <a:rPr lang="pt-BR" b="1" baseline="-25000" dirty="0" smtClean="0"/>
              <a:t>2</a:t>
            </a:r>
            <a:r>
              <a:rPr lang="pt-BR" b="1" dirty="0" smtClean="0"/>
              <a:t>O</a:t>
            </a:r>
            <a:endParaRPr lang="ru-RU" b="1" dirty="0" smtClean="0"/>
          </a:p>
          <a:p>
            <a:pPr marL="0" indent="0">
              <a:buNone/>
            </a:pPr>
            <a:r>
              <a:rPr lang="en-US" b="1" dirty="0" smtClean="0"/>
              <a:t>S    +    2H</a:t>
            </a:r>
            <a:r>
              <a:rPr lang="en-US" b="1" baseline="-25000" dirty="0" smtClean="0"/>
              <a:t>2</a:t>
            </a:r>
            <a:r>
              <a:rPr lang="en-US" b="1" dirty="0" smtClean="0"/>
              <a:t>SO</a:t>
            </a:r>
            <a:r>
              <a:rPr lang="en-US" b="1" baseline="-25000" dirty="0" smtClean="0"/>
              <a:t>4</a:t>
            </a:r>
            <a:r>
              <a:rPr lang="en-US" b="1" dirty="0" smtClean="0"/>
              <a:t>   →   3SO</a:t>
            </a:r>
            <a:r>
              <a:rPr lang="en-US" b="1" baseline="-25000" dirty="0" smtClean="0"/>
              <a:t>2</a:t>
            </a:r>
            <a:r>
              <a:rPr lang="en-US" b="1" dirty="0" smtClean="0"/>
              <a:t>   +   2H</a:t>
            </a:r>
            <a:r>
              <a:rPr lang="en-US" b="1" baseline="-25000" dirty="0" smtClean="0"/>
              <a:t>2</a:t>
            </a:r>
            <a:r>
              <a:rPr lang="en-US" b="1" dirty="0" smtClean="0"/>
              <a:t>O</a:t>
            </a:r>
            <a:endParaRPr lang="ru-RU" b="1" dirty="0" smtClean="0"/>
          </a:p>
          <a:p>
            <a:pPr marL="0" indent="0">
              <a:buNone/>
            </a:pPr>
            <a:r>
              <a:rPr lang="en-US" b="1" dirty="0" smtClean="0"/>
              <a:t>3S   +  2KClO</a:t>
            </a:r>
            <a:r>
              <a:rPr lang="en-US" b="1" baseline="-25000" dirty="0" smtClean="0"/>
              <a:t>3</a:t>
            </a:r>
            <a:r>
              <a:rPr lang="en-US" b="1" dirty="0" smtClean="0"/>
              <a:t>  →   3SO</a:t>
            </a:r>
            <a:r>
              <a:rPr lang="en-US" b="1" baseline="-25000" dirty="0" smtClean="0"/>
              <a:t>2</a:t>
            </a:r>
            <a:r>
              <a:rPr lang="en-US" b="1" dirty="0" smtClean="0"/>
              <a:t>   +   2KCl</a:t>
            </a:r>
            <a:endParaRPr lang="ru-RU" b="1" dirty="0" smtClean="0"/>
          </a:p>
          <a:p>
            <a:pPr marL="0" indent="0">
              <a:buNone/>
            </a:pPr>
            <a:r>
              <a:rPr lang="ru-RU" dirty="0" smtClean="0"/>
              <a:t>При растворении в щелочах сера </a:t>
            </a:r>
            <a:r>
              <a:rPr lang="ru-RU" dirty="0" err="1" smtClean="0"/>
              <a:t>диспропорционирует</a:t>
            </a:r>
            <a:r>
              <a:rPr lang="ru-RU" dirty="0" smtClean="0"/>
              <a:t>* до сульфита и сульфида.</a:t>
            </a:r>
          </a:p>
          <a:p>
            <a:pPr marL="0" indent="0">
              <a:buNone/>
            </a:pPr>
            <a:r>
              <a:rPr lang="ru-RU" dirty="0" smtClean="0"/>
              <a:t>Например, сера реагирует с гидроксидом натрия:</a:t>
            </a:r>
            <a:br>
              <a:rPr lang="ru-RU" dirty="0" smtClean="0"/>
            </a:br>
            <a:r>
              <a:rPr lang="ru-RU" b="1" dirty="0" smtClean="0"/>
              <a:t>S    +   6NaOH   →  Na</a:t>
            </a:r>
            <a:r>
              <a:rPr lang="ru-RU" b="1" baseline="-25000" dirty="0" smtClean="0"/>
              <a:t>2</a:t>
            </a:r>
            <a:r>
              <a:rPr lang="ru-RU" b="1" dirty="0" smtClean="0"/>
              <a:t>SO</a:t>
            </a:r>
            <a:r>
              <a:rPr lang="ru-RU" b="1" baseline="-25000" dirty="0" smtClean="0"/>
              <a:t>3</a:t>
            </a:r>
            <a:r>
              <a:rPr lang="ru-RU" b="1" dirty="0" smtClean="0"/>
              <a:t>   +   2Na</a:t>
            </a:r>
            <a:r>
              <a:rPr lang="ru-RU" b="1" baseline="-25000" dirty="0" smtClean="0"/>
              <a:t>2</a:t>
            </a:r>
            <a:r>
              <a:rPr lang="ru-RU" b="1" dirty="0" smtClean="0"/>
              <a:t>S   +   3H</a:t>
            </a:r>
            <a:r>
              <a:rPr lang="ru-RU" b="1" baseline="-25000" dirty="0" smtClean="0"/>
              <a:t>2</a:t>
            </a:r>
            <a:r>
              <a:rPr lang="ru-RU" b="1" dirty="0" smtClean="0"/>
              <a:t>O</a:t>
            </a:r>
          </a:p>
          <a:p>
            <a:pPr marL="0" indent="0">
              <a:buNone/>
            </a:pPr>
            <a:r>
              <a:rPr lang="ru-RU" dirty="0" smtClean="0"/>
              <a:t>При взаимодействии с перегретым паром сера </a:t>
            </a:r>
            <a:r>
              <a:rPr lang="ru-RU" dirty="0" err="1" smtClean="0"/>
              <a:t>диспропорционирует</a:t>
            </a:r>
            <a:r>
              <a:rPr lang="ru-RU" dirty="0" smtClean="0"/>
              <a:t>: </a:t>
            </a:r>
            <a:br>
              <a:rPr lang="ru-RU" dirty="0" smtClean="0"/>
            </a:br>
            <a:r>
              <a:rPr lang="ru-RU" b="1" dirty="0" smtClean="0"/>
              <a:t>3S   +   2H</a:t>
            </a:r>
            <a:r>
              <a:rPr lang="ru-RU" b="1" baseline="-25000" dirty="0" smtClean="0"/>
              <a:t>2</a:t>
            </a:r>
            <a:r>
              <a:rPr lang="ru-RU" b="1" dirty="0" smtClean="0"/>
              <a:t>O </a:t>
            </a:r>
            <a:r>
              <a:rPr lang="ru-RU" b="1" baseline="-25000" dirty="0" smtClean="0"/>
              <a:t>(пар)   </a:t>
            </a:r>
            <a:r>
              <a:rPr lang="ru-RU" b="1" dirty="0" smtClean="0"/>
              <a:t>→  2H</a:t>
            </a:r>
            <a:r>
              <a:rPr lang="ru-RU" b="1" baseline="-25000" dirty="0" smtClean="0"/>
              <a:t>2</a:t>
            </a:r>
            <a:r>
              <a:rPr lang="ru-RU" b="1" dirty="0" smtClean="0"/>
              <a:t>S   +   SO</a:t>
            </a:r>
            <a:r>
              <a:rPr lang="ru-RU" b="1" baseline="-25000" dirty="0" smtClean="0"/>
              <a:t>2</a:t>
            </a:r>
            <a:endParaRPr lang="ru-RU" b="1" baseline="-25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93486" y="5625587"/>
            <a:ext cx="112485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0" dirty="0" smtClean="0">
                <a:effectLst/>
              </a:rPr>
              <a:t>*</a:t>
            </a:r>
            <a:r>
              <a:rPr lang="ru-RU" sz="2000" i="0" dirty="0" err="1" smtClean="0">
                <a:effectLst/>
              </a:rPr>
              <a:t>Диспропорционирование</a:t>
            </a:r>
            <a:r>
              <a:rPr lang="ru-RU" sz="2000" b="1" dirty="0" smtClean="0"/>
              <a:t> </a:t>
            </a:r>
            <a:r>
              <a:rPr lang="ru-RU" sz="2000" b="1" dirty="0" smtClean="0">
                <a:cs typeface="Times New Roman" panose="02020603050405020304" pitchFamily="18" charset="0"/>
              </a:rPr>
              <a:t>─</a:t>
            </a:r>
            <a:r>
              <a:rPr lang="ru-RU" sz="2000" b="1" dirty="0" smtClean="0"/>
              <a:t> </a:t>
            </a:r>
            <a:r>
              <a:rPr lang="ru-RU" sz="2000" dirty="0" smtClean="0"/>
              <a:t>х</a:t>
            </a:r>
            <a:r>
              <a:rPr lang="ru-RU" sz="2000" b="0" i="0" dirty="0" smtClean="0">
                <a:effectLst/>
              </a:rPr>
              <a:t>имическая реакция, в которой один и тот же элемент выступает и в качестве окислителя, и в качестве восстановителя, причём в результате реакции образуются соединения, которые содержат один и тот же элемент в разных степенях окисления.</a:t>
            </a:r>
            <a:endParaRPr lang="ru-RU" sz="20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8634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9800" y="577397"/>
            <a:ext cx="10515600" cy="556822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Серу, содержащуюся в свободном состоянии в горных породах, выплавляют из них в автоклавах с помощью водяного пара.</a:t>
            </a:r>
          </a:p>
          <a:p>
            <a:pPr marL="0" indent="0">
              <a:buNone/>
            </a:pPr>
            <a:r>
              <a:rPr lang="ru-RU" b="1" dirty="0" smtClean="0"/>
              <a:t>В  л а б о р а т о р н ы х  условиях серу можно получить, используя </a:t>
            </a:r>
            <a:r>
              <a:rPr lang="ru-RU" b="1" dirty="0" err="1" smtClean="0"/>
              <a:t>окислительно</a:t>
            </a:r>
            <a:r>
              <a:rPr lang="ru-RU" b="1" dirty="0" smtClean="0"/>
              <a:t>-восстановительные реакции (ОВР), например:</a:t>
            </a:r>
          </a:p>
          <a:p>
            <a:r>
              <a:rPr lang="ru-RU" b="1" dirty="0" smtClean="0"/>
              <a:t>H</a:t>
            </a:r>
            <a:r>
              <a:rPr lang="ru-RU" b="1" baseline="-25000" dirty="0" smtClean="0"/>
              <a:t>2</a:t>
            </a:r>
            <a:r>
              <a:rPr lang="ru-RU" b="1" dirty="0" smtClean="0"/>
              <a:t>SO</a:t>
            </a:r>
            <a:r>
              <a:rPr lang="ru-RU" b="1" baseline="-25000" dirty="0" smtClean="0"/>
              <a:t>3</a:t>
            </a:r>
            <a:r>
              <a:rPr lang="ru-RU" b="1" dirty="0" smtClean="0"/>
              <a:t> + 2H</a:t>
            </a:r>
            <a:r>
              <a:rPr lang="ru-RU" b="1" baseline="-25000" dirty="0" smtClean="0"/>
              <a:t>2</a:t>
            </a:r>
            <a:r>
              <a:rPr lang="ru-RU" b="1" dirty="0" smtClean="0"/>
              <a:t>S = 3S + 3H</a:t>
            </a:r>
            <a:r>
              <a:rPr lang="ru-RU" b="1" baseline="-25000" dirty="0" smtClean="0"/>
              <a:t>2</a:t>
            </a:r>
            <a:r>
              <a:rPr lang="ru-RU" b="1" dirty="0" smtClean="0"/>
              <a:t>O,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en-US" b="1" dirty="0" smtClean="0"/>
              <a:t>S</a:t>
            </a:r>
            <a:r>
              <a:rPr lang="en-US" b="1" baseline="30000" dirty="0" smtClean="0"/>
              <a:t>+4</a:t>
            </a:r>
            <a:r>
              <a:rPr lang="en-US" b="1" dirty="0" smtClean="0"/>
              <a:t> +4e = S</a:t>
            </a:r>
            <a:r>
              <a:rPr lang="en-US" b="1" baseline="30000" dirty="0" smtClean="0"/>
              <a:t>0   </a:t>
            </a:r>
            <a:r>
              <a:rPr lang="en-US" b="1" dirty="0" smtClean="0"/>
              <a:t>| </a:t>
            </a:r>
            <a:r>
              <a:rPr lang="en-US" b="1" baseline="-25000" dirty="0"/>
              <a:t> </a:t>
            </a:r>
            <a:r>
              <a:rPr lang="en-US" b="1" dirty="0" smtClean="0"/>
              <a:t>     |1</a:t>
            </a:r>
            <a:endParaRPr lang="en-US" b="1" baseline="-25000" dirty="0" smtClean="0"/>
          </a:p>
          <a:p>
            <a:pPr marL="0" indent="0">
              <a:buNone/>
            </a:pPr>
            <a:r>
              <a:rPr lang="en-US" b="1" dirty="0" smtClean="0"/>
              <a:t>   S</a:t>
            </a:r>
            <a:r>
              <a:rPr lang="en-US" b="1" baseline="30000" dirty="0" smtClean="0"/>
              <a:t>-2</a:t>
            </a:r>
            <a:r>
              <a:rPr lang="en-US" b="1" dirty="0" smtClean="0"/>
              <a:t> -2e = S</a:t>
            </a:r>
            <a:r>
              <a:rPr lang="en-US" b="1" baseline="30000" dirty="0" smtClean="0"/>
              <a:t>0     </a:t>
            </a:r>
            <a:r>
              <a:rPr lang="en-US" b="1" dirty="0" smtClean="0"/>
              <a:t>|       |2</a:t>
            </a:r>
            <a:endParaRPr lang="ru-RU" b="1" dirty="0" smtClean="0"/>
          </a:p>
          <a:p>
            <a:endParaRPr lang="ru-RU" b="1" dirty="0" smtClean="0"/>
          </a:p>
          <a:p>
            <a:r>
              <a:rPr lang="ru-RU" b="1" dirty="0" smtClean="0"/>
              <a:t>2H</a:t>
            </a:r>
            <a:r>
              <a:rPr lang="ru-RU" b="1" baseline="-25000" dirty="0" smtClean="0"/>
              <a:t>2</a:t>
            </a:r>
            <a:r>
              <a:rPr lang="ru-RU" b="1" dirty="0" smtClean="0"/>
              <a:t>S + O</a:t>
            </a:r>
            <a:r>
              <a:rPr lang="ru-RU" b="1" baseline="-25000" dirty="0" smtClean="0"/>
              <a:t>2</a:t>
            </a:r>
            <a:r>
              <a:rPr lang="ru-RU" b="1" dirty="0" smtClean="0"/>
              <a:t> = 2S + 2H</a:t>
            </a:r>
            <a:r>
              <a:rPr lang="ru-RU" b="1" baseline="-25000" dirty="0" smtClean="0"/>
              <a:t>2</a:t>
            </a:r>
            <a:r>
              <a:rPr lang="ru-RU" b="1" dirty="0" smtClean="0"/>
              <a:t>O</a:t>
            </a:r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O</a:t>
            </a:r>
            <a:r>
              <a:rPr lang="en-US" b="1" baseline="-25000" dirty="0" smtClean="0"/>
              <a:t>2</a:t>
            </a:r>
            <a:r>
              <a:rPr lang="en-US" b="1" dirty="0" smtClean="0"/>
              <a:t> +4e = 2O</a:t>
            </a:r>
            <a:r>
              <a:rPr lang="en-US" b="1" baseline="30000" dirty="0" smtClean="0"/>
              <a:t>-2</a:t>
            </a:r>
            <a:r>
              <a:rPr lang="en-US" b="1" baseline="30000" dirty="0" smtClean="0"/>
              <a:t>   </a:t>
            </a:r>
            <a:r>
              <a:rPr lang="en-US" b="1" dirty="0" smtClean="0"/>
              <a:t>| </a:t>
            </a:r>
            <a:r>
              <a:rPr lang="en-US" b="1" baseline="-25000" dirty="0" smtClean="0"/>
              <a:t> </a:t>
            </a:r>
            <a:r>
              <a:rPr lang="en-US" b="1" dirty="0" smtClean="0"/>
              <a:t>     |1</a:t>
            </a:r>
            <a:endParaRPr lang="en-US" b="1" baseline="-25000" dirty="0" smtClean="0"/>
          </a:p>
          <a:p>
            <a:pPr marL="0" indent="0">
              <a:buNone/>
            </a:pPr>
            <a:r>
              <a:rPr lang="en-US" b="1" dirty="0" smtClean="0"/>
              <a:t>S</a:t>
            </a:r>
            <a:r>
              <a:rPr lang="en-US" b="1" baseline="30000" dirty="0" smtClean="0"/>
              <a:t>-2</a:t>
            </a:r>
            <a:r>
              <a:rPr lang="en-US" b="1" dirty="0" smtClean="0"/>
              <a:t> -2e = S</a:t>
            </a:r>
            <a:r>
              <a:rPr lang="en-US" b="1" baseline="30000" dirty="0" smtClean="0"/>
              <a:t>0          </a:t>
            </a:r>
            <a:r>
              <a:rPr lang="en-US" b="1" dirty="0" smtClean="0"/>
              <a:t>|       |2</a:t>
            </a:r>
            <a:endParaRPr lang="ru-RU" b="1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3191826" y="2882361"/>
            <a:ext cx="35298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smtClean="0"/>
              <a:t>4</a:t>
            </a:r>
            <a:endParaRPr lang="ru-RU" sz="2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191826" y="5058922"/>
            <a:ext cx="35298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/>
              <a:t>4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3354464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2450" y="3651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Сероводород (H</a:t>
            </a:r>
            <a:r>
              <a:rPr lang="ru-RU" b="1" baseline="-25000" dirty="0" smtClean="0"/>
              <a:t>2</a:t>
            </a:r>
            <a:r>
              <a:rPr lang="ru-RU" b="1" dirty="0" smtClean="0"/>
              <a:t>S) – бесцветный газ с удушающим неприятным запахом тухлых яиц, ядовит </a:t>
            </a:r>
            <a:r>
              <a:rPr lang="ru-RU" dirty="0" smtClean="0"/>
              <a:t>(соединяется с гемоглобином крови, образуя сульфид железа)</a:t>
            </a:r>
            <a:r>
              <a:rPr lang="ru-RU" b="1" dirty="0" smtClean="0"/>
              <a:t>. Тяжелее воздуха, </a:t>
            </a:r>
            <a:r>
              <a:rPr lang="ru-RU" b="1" dirty="0" err="1" smtClean="0"/>
              <a:t>малорастворим</a:t>
            </a:r>
            <a:r>
              <a:rPr lang="ru-RU" b="1" dirty="0" smtClean="0"/>
              <a:t> в воде </a:t>
            </a:r>
            <a:r>
              <a:rPr lang="ru-RU" dirty="0" smtClean="0"/>
              <a:t>(2,5 объема сероводорода в 1 объеме воды). Связи в молекуле ковалентные полярные, sp</a:t>
            </a:r>
            <a:r>
              <a:rPr lang="ru-RU" baseline="30000" dirty="0" smtClean="0"/>
              <a:t>3</a:t>
            </a:r>
            <a:r>
              <a:rPr lang="ru-RU" dirty="0" smtClean="0"/>
              <a:t>-гибридизация, молекула имеет угловое строение:</a:t>
            </a:r>
            <a:r>
              <a:rPr lang="en-US" dirty="0" smtClean="0"/>
              <a:t> (</a:t>
            </a:r>
            <a:r>
              <a:rPr lang="ru-RU" dirty="0" smtClean="0"/>
              <a:t> строение перенести в тетрадь) 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1575" y="2762250"/>
            <a:ext cx="2486025" cy="16002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85788" y="2710189"/>
            <a:ext cx="817245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В лаборатории сероводород получают</a:t>
            </a:r>
            <a:r>
              <a:rPr lang="ru-RU" sz="2800" dirty="0" smtClean="0"/>
              <a:t> действием минеральных кислот на сульфиды металлов, расположенных в ряду напряжений левее железа.</a:t>
            </a:r>
          </a:p>
          <a:p>
            <a:r>
              <a:rPr lang="ru-RU" sz="2800" dirty="0" smtClean="0"/>
              <a:t>Например, при действии соляной кислоты на сульфид железа (II):</a:t>
            </a:r>
          </a:p>
          <a:p>
            <a:r>
              <a:rPr lang="ru-RU" sz="2800" b="1" dirty="0" err="1" smtClean="0"/>
              <a:t>FeS</a:t>
            </a:r>
            <a:r>
              <a:rPr lang="ru-RU" sz="2800" b="1" dirty="0" smtClean="0"/>
              <a:t>   +   2HCl   →   FeCl</a:t>
            </a:r>
            <a:r>
              <a:rPr lang="ru-RU" sz="2800" b="1" baseline="-25000" dirty="0" smtClean="0"/>
              <a:t>2</a:t>
            </a:r>
            <a:r>
              <a:rPr lang="ru-RU" sz="2800" b="1" dirty="0" smtClean="0"/>
              <a:t>   +   H</a:t>
            </a:r>
            <a:r>
              <a:rPr lang="ru-RU" sz="2800" b="1" baseline="-25000" dirty="0" smtClean="0"/>
              <a:t>2</a:t>
            </a:r>
            <a:r>
              <a:rPr lang="ru-RU" sz="2800" b="1" dirty="0" smtClean="0"/>
              <a:t>S↑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858250" y="4695348"/>
            <a:ext cx="24955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Геометрическая форма молекулы сероводорода похожа на структуру воды — уголковая молекула.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3000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93675"/>
            <a:ext cx="10515600" cy="892175"/>
          </a:xfrm>
        </p:spPr>
        <p:txBody>
          <a:bodyPr/>
          <a:lstStyle/>
          <a:p>
            <a:r>
              <a:rPr lang="ru-RU" dirty="0" smtClean="0"/>
              <a:t>Химические свойства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9100" y="108585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В водном растворе сероводород проявляет слабые кислотные свойства. </a:t>
            </a:r>
            <a:r>
              <a:rPr lang="ru-RU" dirty="0" smtClean="0"/>
              <a:t>Взаимодействует с сильными основаниями, образуя сульфиды и гидросульфиды:</a:t>
            </a:r>
          </a:p>
          <a:p>
            <a:pPr marL="0" indent="0">
              <a:buNone/>
            </a:pPr>
            <a:r>
              <a:rPr lang="ru-RU" dirty="0" smtClean="0"/>
              <a:t>Например, сероводород реагирует с гидроксидом натрия:</a:t>
            </a:r>
          </a:p>
          <a:p>
            <a:r>
              <a:rPr lang="ru-RU" b="1" dirty="0" smtClean="0"/>
              <a:t>H</a:t>
            </a:r>
            <a:r>
              <a:rPr lang="ru-RU" b="1" baseline="-25000" dirty="0" smtClean="0"/>
              <a:t>2</a:t>
            </a:r>
            <a:r>
              <a:rPr lang="ru-RU" b="1" dirty="0" smtClean="0"/>
              <a:t>S  +  2NaOH  →   Na</a:t>
            </a:r>
            <a:r>
              <a:rPr lang="ru-RU" b="1" baseline="-25000" dirty="0" smtClean="0"/>
              <a:t>2</a:t>
            </a:r>
            <a:r>
              <a:rPr lang="ru-RU" b="1" dirty="0" smtClean="0"/>
              <a:t>S   +  2H</a:t>
            </a:r>
            <a:r>
              <a:rPr lang="ru-RU" b="1" baseline="-25000" dirty="0" smtClean="0"/>
              <a:t>2</a:t>
            </a:r>
            <a:r>
              <a:rPr lang="ru-RU" b="1" dirty="0" smtClean="0"/>
              <a:t>O</a:t>
            </a:r>
          </a:p>
          <a:p>
            <a:r>
              <a:rPr lang="ru-RU" b="1" dirty="0" smtClean="0"/>
              <a:t>H</a:t>
            </a:r>
            <a:r>
              <a:rPr lang="ru-RU" b="1" baseline="-25000" dirty="0" smtClean="0"/>
              <a:t>2</a:t>
            </a:r>
            <a:r>
              <a:rPr lang="ru-RU" b="1" dirty="0" smtClean="0"/>
              <a:t>S  +  </a:t>
            </a:r>
            <a:r>
              <a:rPr lang="ru-RU" b="1" dirty="0" err="1" smtClean="0"/>
              <a:t>NaOH</a:t>
            </a:r>
            <a:r>
              <a:rPr lang="ru-RU" b="1" dirty="0" smtClean="0"/>
              <a:t> → </a:t>
            </a:r>
            <a:r>
              <a:rPr lang="ru-RU" b="1" dirty="0" err="1" smtClean="0"/>
              <a:t>NaНS</a:t>
            </a:r>
            <a:r>
              <a:rPr lang="ru-RU" b="1" dirty="0" smtClean="0"/>
              <a:t>   +  H</a:t>
            </a:r>
            <a:r>
              <a:rPr lang="ru-RU" b="1" baseline="-25000" dirty="0" smtClean="0"/>
              <a:t>2</a:t>
            </a:r>
            <a:r>
              <a:rPr lang="ru-RU" b="1" dirty="0" smtClean="0"/>
              <a:t>O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65860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65124"/>
            <a:ext cx="10515600" cy="5978525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Сероводород H</a:t>
            </a:r>
            <a:r>
              <a:rPr lang="ru-RU" b="1" baseline="-25000" dirty="0" smtClean="0"/>
              <a:t>2</a:t>
            </a:r>
            <a:r>
              <a:rPr lang="ru-RU" b="1" dirty="0" smtClean="0"/>
              <a:t>S – очень сильный восстановитель за счет серы в степени окисления -2.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При недостатке кислорода и в растворе H</a:t>
            </a:r>
            <a:r>
              <a:rPr lang="ru-RU" baseline="-25000" dirty="0" smtClean="0"/>
              <a:t>2</a:t>
            </a:r>
            <a:r>
              <a:rPr lang="ru-RU" dirty="0" smtClean="0"/>
              <a:t>S окисляется до свободной серы (раствор мутнеет):</a:t>
            </a:r>
          </a:p>
          <a:p>
            <a:r>
              <a:rPr lang="ru-RU" b="1" dirty="0" smtClean="0"/>
              <a:t>2H</a:t>
            </a:r>
            <a:r>
              <a:rPr lang="ru-RU" b="1" baseline="-25000" dirty="0" smtClean="0"/>
              <a:t>2</a:t>
            </a:r>
            <a:r>
              <a:rPr lang="ru-RU" b="1" dirty="0" smtClean="0"/>
              <a:t>S + O</a:t>
            </a:r>
            <a:r>
              <a:rPr lang="ru-RU" b="1" baseline="-25000" dirty="0" smtClean="0"/>
              <a:t>2</a:t>
            </a:r>
            <a:r>
              <a:rPr lang="ru-RU" b="1" dirty="0" smtClean="0"/>
              <a:t> → 2S + 2H</a:t>
            </a:r>
            <a:r>
              <a:rPr lang="ru-RU" b="1" baseline="-25000" dirty="0" smtClean="0"/>
              <a:t>2</a:t>
            </a:r>
            <a:r>
              <a:rPr lang="ru-RU" b="1" dirty="0" smtClean="0"/>
              <a:t>O,</a:t>
            </a:r>
          </a:p>
          <a:p>
            <a:r>
              <a:rPr lang="en-US" b="1" dirty="0" smtClean="0"/>
              <a:t>H</a:t>
            </a:r>
            <a:r>
              <a:rPr lang="en-US" b="1" baseline="-25000" dirty="0" smtClean="0"/>
              <a:t>2</a:t>
            </a:r>
            <a:r>
              <a:rPr lang="en-US" b="1" dirty="0" smtClean="0"/>
              <a:t>S  +  Br</a:t>
            </a:r>
            <a:r>
              <a:rPr lang="en-US" b="1" baseline="-25000" dirty="0" smtClean="0"/>
              <a:t>2</a:t>
            </a:r>
            <a:r>
              <a:rPr lang="en-US" b="1" dirty="0" smtClean="0"/>
              <a:t>   →  2HBr  +   S↓</a:t>
            </a:r>
            <a:r>
              <a:rPr lang="ru-RU" b="1" dirty="0" smtClean="0"/>
              <a:t>,</a:t>
            </a:r>
          </a:p>
          <a:p>
            <a:pPr marL="0" indent="0">
              <a:buNone/>
            </a:pPr>
            <a:r>
              <a:rPr lang="ru-RU" dirty="0"/>
              <a:t>Под действием избытка хлора в водном растворе сероводород окисляется до серной </a:t>
            </a:r>
            <a:r>
              <a:rPr lang="ru-RU" dirty="0" smtClean="0"/>
              <a:t>кислоты ( до серы в высшей </a:t>
            </a:r>
            <a:r>
              <a:rPr lang="ru-RU" dirty="0" err="1" smtClean="0"/>
              <a:t>с.о</a:t>
            </a:r>
            <a:r>
              <a:rPr lang="ru-RU" dirty="0" smtClean="0"/>
              <a:t>.):</a:t>
            </a:r>
            <a:endParaRPr lang="ru-RU" dirty="0"/>
          </a:p>
          <a:p>
            <a:r>
              <a:rPr lang="ru-RU" b="1" dirty="0"/>
              <a:t>H</a:t>
            </a:r>
            <a:r>
              <a:rPr lang="ru-RU" baseline="-25000" dirty="0"/>
              <a:t>2</a:t>
            </a:r>
            <a:r>
              <a:rPr lang="ru-RU" b="1" dirty="0"/>
              <a:t>S   +  4Cl</a:t>
            </a:r>
            <a:r>
              <a:rPr lang="ru-RU" baseline="-25000" dirty="0"/>
              <a:t>2</a:t>
            </a:r>
            <a:r>
              <a:rPr lang="ru-RU" b="1" dirty="0"/>
              <a:t>   +   4H</a:t>
            </a:r>
            <a:r>
              <a:rPr lang="ru-RU" baseline="-25000" dirty="0"/>
              <a:t>2</a:t>
            </a:r>
            <a:r>
              <a:rPr lang="ru-RU" b="1" dirty="0"/>
              <a:t>O →  H</a:t>
            </a:r>
            <a:r>
              <a:rPr lang="ru-RU" baseline="-25000" dirty="0"/>
              <a:t>2</a:t>
            </a:r>
            <a:r>
              <a:rPr lang="ru-RU" b="1" dirty="0"/>
              <a:t>SO</a:t>
            </a:r>
            <a:r>
              <a:rPr lang="ru-RU" baseline="-25000" dirty="0"/>
              <a:t>4</a:t>
            </a:r>
            <a:r>
              <a:rPr lang="ru-RU" b="1" dirty="0"/>
              <a:t>  +  </a:t>
            </a:r>
            <a:r>
              <a:rPr lang="ru-RU" b="1" dirty="0" smtClean="0"/>
              <a:t>8HCl,</a:t>
            </a:r>
          </a:p>
          <a:p>
            <a:r>
              <a:rPr lang="pt-BR" b="1" dirty="0"/>
              <a:t>H</a:t>
            </a:r>
            <a:r>
              <a:rPr lang="pt-BR" baseline="-25000" dirty="0"/>
              <a:t>2</a:t>
            </a:r>
            <a:r>
              <a:rPr lang="pt-BR" b="1" dirty="0"/>
              <a:t>S  +  2HNO</a:t>
            </a:r>
            <a:r>
              <a:rPr lang="pt-BR" baseline="-25000" dirty="0"/>
              <a:t>3(конц.)</a:t>
            </a:r>
            <a:r>
              <a:rPr lang="pt-BR" b="1" dirty="0"/>
              <a:t>  →  S  +  2NO</a:t>
            </a:r>
            <a:r>
              <a:rPr lang="pt-BR" baseline="-25000" dirty="0"/>
              <a:t>2</a:t>
            </a:r>
            <a:r>
              <a:rPr lang="pt-BR" b="1" dirty="0"/>
              <a:t>  +  </a:t>
            </a:r>
            <a:r>
              <a:rPr lang="pt-BR" b="1" dirty="0" smtClean="0"/>
              <a:t>2H</a:t>
            </a:r>
            <a:r>
              <a:rPr lang="pt-BR" baseline="-25000" dirty="0" smtClean="0"/>
              <a:t>2</a:t>
            </a:r>
            <a:r>
              <a:rPr lang="pt-BR" b="1" dirty="0" smtClean="0"/>
              <a:t>O</a:t>
            </a:r>
            <a:r>
              <a:rPr lang="ru-RU" b="1" dirty="0" smtClean="0"/>
              <a:t>,</a:t>
            </a:r>
            <a:endParaRPr lang="ru-RU" dirty="0"/>
          </a:p>
          <a:p>
            <a:r>
              <a:rPr lang="pt-BR" b="1" dirty="0" smtClean="0"/>
              <a:t>H</a:t>
            </a:r>
            <a:r>
              <a:rPr lang="pt-BR" baseline="-25000" dirty="0" smtClean="0"/>
              <a:t>2</a:t>
            </a:r>
            <a:r>
              <a:rPr lang="pt-BR" b="1" dirty="0" smtClean="0"/>
              <a:t>S</a:t>
            </a:r>
            <a:r>
              <a:rPr lang="pt-BR" b="1" dirty="0"/>
              <a:t>  +  2FeCl</a:t>
            </a:r>
            <a:r>
              <a:rPr lang="pt-BR" baseline="-25000" dirty="0"/>
              <a:t>3</a:t>
            </a:r>
            <a:r>
              <a:rPr lang="pt-BR" b="1" dirty="0"/>
              <a:t>  →  2FeCl</a:t>
            </a:r>
            <a:r>
              <a:rPr lang="pt-BR" baseline="-25000" dirty="0"/>
              <a:t>2</a:t>
            </a:r>
            <a:r>
              <a:rPr lang="pt-BR" b="1" dirty="0"/>
              <a:t>  +  S  +  </a:t>
            </a:r>
            <a:r>
              <a:rPr lang="pt-BR" b="1" dirty="0" smtClean="0"/>
              <a:t>2HCl</a:t>
            </a:r>
            <a:r>
              <a:rPr lang="ru-RU" b="1" dirty="0" smtClean="0"/>
              <a:t>.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281203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350" y="149611"/>
            <a:ext cx="11677650" cy="177443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Сероводород </a:t>
            </a:r>
            <a:r>
              <a:rPr lang="ru-RU" dirty="0"/>
              <a:t>реагирует в растворе с нитратом свинца (II). при этом образуется </a:t>
            </a:r>
            <a:r>
              <a:rPr lang="ru-RU" dirty="0" smtClean="0"/>
              <a:t>черный </a:t>
            </a:r>
            <a:r>
              <a:rPr lang="ru-RU" dirty="0"/>
              <a:t>осадок, нерастворимый ни в воде, ни в минеральных кислотах:</a:t>
            </a:r>
          </a:p>
          <a:p>
            <a:r>
              <a:rPr lang="ru-RU" b="1" dirty="0"/>
              <a:t>H</a:t>
            </a:r>
            <a:r>
              <a:rPr lang="ru-RU" baseline="-25000" dirty="0"/>
              <a:t>2</a:t>
            </a:r>
            <a:r>
              <a:rPr lang="ru-RU" b="1" dirty="0"/>
              <a:t>S   +   </a:t>
            </a:r>
            <a:r>
              <a:rPr lang="ru-RU" b="1" dirty="0" err="1"/>
              <a:t>Pb</a:t>
            </a:r>
            <a:r>
              <a:rPr lang="ru-RU" b="1" dirty="0"/>
              <a:t>(NO</a:t>
            </a:r>
            <a:r>
              <a:rPr lang="ru-RU" baseline="-25000" dirty="0"/>
              <a:t>3</a:t>
            </a:r>
            <a:r>
              <a:rPr lang="ru-RU" b="1" dirty="0"/>
              <a:t>)</a:t>
            </a:r>
            <a:r>
              <a:rPr lang="ru-RU" baseline="-25000" dirty="0"/>
              <a:t>2</a:t>
            </a:r>
            <a:r>
              <a:rPr lang="ru-RU" b="1" dirty="0"/>
              <a:t>   →  </a:t>
            </a:r>
            <a:r>
              <a:rPr lang="ru-RU" b="1" dirty="0" err="1" smtClean="0"/>
              <a:t>PbS</a:t>
            </a:r>
            <a:r>
              <a:rPr lang="ru-RU" b="1" dirty="0" smtClean="0">
                <a:latin typeface="Century Schoolbook" panose="02040604050505020304" pitchFamily="18" charset="0"/>
              </a:rPr>
              <a:t>↓</a:t>
            </a:r>
            <a:r>
              <a:rPr lang="ru-RU" b="1" dirty="0" smtClean="0"/>
              <a:t> </a:t>
            </a:r>
            <a:r>
              <a:rPr lang="ru-RU" b="1" dirty="0"/>
              <a:t>  +   2HNO</a:t>
            </a:r>
            <a:r>
              <a:rPr lang="ru-RU" baseline="-25000" dirty="0"/>
              <a:t>3</a:t>
            </a:r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277100" y="4500949"/>
            <a:ext cx="46672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*Качественные реакции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─</a:t>
            </a:r>
            <a:r>
              <a:rPr lang="ru-RU" sz="2400" dirty="0" smtClean="0"/>
              <a:t> реакции, позволяющие доказать наличие того или иного вещества (иона) в среде или присутствие функциональной группы в веществе.</a:t>
            </a:r>
            <a:endParaRPr lang="ru-RU" sz="2400" dirty="0"/>
          </a:p>
        </p:txBody>
      </p:sp>
      <p:pic>
        <p:nvPicPr>
          <p:cNvPr id="5" name="Получение сероводорода и изучение его свойств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1100" y="2139564"/>
            <a:ext cx="5219700" cy="38192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781800" y="1330232"/>
            <a:ext cx="457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– это качественная реакция* на сероводород и сульфид-ионы.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02614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Самостоятельное задание: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/>
              <a:t>Вычислите объём сернистого газа (</a:t>
            </a:r>
            <a:r>
              <a:rPr lang="ru-RU" sz="3600" dirty="0" err="1" smtClean="0"/>
              <a:t>н.у</a:t>
            </a:r>
            <a:r>
              <a:rPr lang="ru-RU" sz="3600" dirty="0" smtClean="0"/>
              <a:t>.), который образуется при обжиге пирита массой 470,4 кг пирита, содержащей 12% меди и кобальта.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582174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Инструкция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Текст, выделенный жирным шрифтом – необходимо переписать в тетрадь.</a:t>
            </a:r>
          </a:p>
          <a:p>
            <a:r>
              <a:rPr lang="ru-RU" dirty="0" smtClean="0"/>
              <a:t>Уравнения, необходимо списывать, выполняя инструкции на слайде (расставление коэффициентов методом электронного баланса, написание полных ионных и сокращённых ионных уравнений) </a:t>
            </a:r>
          </a:p>
          <a:p>
            <a:r>
              <a:rPr lang="ru-RU" dirty="0" smtClean="0"/>
              <a:t>Самостоятельное задание в конце презентации выполняется по всем правилам в рабочей тетради.</a:t>
            </a:r>
          </a:p>
        </p:txBody>
      </p:sp>
    </p:spTree>
    <p:extLst>
      <p:ext uri="{BB962C8B-B14F-4D97-AF65-F5344CB8AC3E}">
        <p14:creationId xmlns:p14="http://schemas.microsoft.com/office/powerpoint/2010/main" val="361523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7099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Аллотропия </a:t>
            </a:r>
            <a:r>
              <a:rPr lang="ru-RU" dirty="0" smtClean="0"/>
              <a:t>(от др.-греч. </a:t>
            </a:r>
            <a:r>
              <a:rPr lang="ru-RU" dirty="0" err="1" smtClean="0"/>
              <a:t>ἄλλος</a:t>
            </a:r>
            <a:r>
              <a:rPr lang="ru-RU" dirty="0" smtClean="0"/>
              <a:t> «другой» + </a:t>
            </a:r>
            <a:r>
              <a:rPr lang="ru-RU" dirty="0" err="1" smtClean="0"/>
              <a:t>τρό</a:t>
            </a:r>
            <a:r>
              <a:rPr lang="ru-RU" dirty="0" smtClean="0"/>
              <a:t>πος «поворот, свойство») </a:t>
            </a:r>
            <a:r>
              <a:rPr lang="ru-RU" b="1" dirty="0" smtClean="0"/>
              <a:t>— существование двух и более простых веществ одного и того же химического элемента.</a:t>
            </a:r>
          </a:p>
          <a:p>
            <a:pPr marL="0" indent="0">
              <a:buNone/>
            </a:pPr>
            <a:r>
              <a:rPr lang="ru-RU" dirty="0"/>
              <a:t>Явление аллотропии обусловлено либо различным состоянием молекул простого вещества (</a:t>
            </a:r>
            <a:r>
              <a:rPr lang="ru-RU" i="1" dirty="0"/>
              <a:t>аллотропия состава</a:t>
            </a:r>
            <a:r>
              <a:rPr lang="ru-RU" dirty="0"/>
              <a:t>), либо способом размещения атомов или молекул в кристаллической решётке (</a:t>
            </a:r>
            <a:r>
              <a:rPr lang="ru-RU" i="1" dirty="0"/>
              <a:t>аллотропия формы</a:t>
            </a:r>
            <a:r>
              <a:rPr lang="ru-RU" dirty="0" smtClean="0"/>
              <a:t>). Сера образует три аллотропные модификации: ромбическая, моноклинная и пластическая, или </a:t>
            </a:r>
            <a:r>
              <a:rPr lang="ru-RU" dirty="0" err="1" smtClean="0"/>
              <a:t>каучукоподобная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760" y="4171496"/>
            <a:ext cx="8652479" cy="268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32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7001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Наиболее устойчивая модификация серы – ромбическая сера S</a:t>
            </a:r>
            <a:r>
              <a:rPr lang="ru-RU" baseline="-25000" dirty="0" smtClean="0"/>
              <a:t>8</a:t>
            </a:r>
            <a:r>
              <a:rPr lang="ru-RU" dirty="0" smtClean="0"/>
              <a:t>. Это хрупкое вещество желтого цвета. </a:t>
            </a:r>
          </a:p>
          <a:p>
            <a:pPr marL="0" indent="0">
              <a:buNone/>
            </a:pPr>
            <a:r>
              <a:rPr lang="ru-RU" b="1" dirty="0" smtClean="0"/>
              <a:t>Ромбическая сера – твердое кристаллическое вещество желтого цвета; в воде не растворяется </a:t>
            </a:r>
            <a:r>
              <a:rPr lang="ru-RU" dirty="0" smtClean="0"/>
              <a:t>(и не смачивается), но хорошо растворяется во многих органических растворителях (сероуглерод, бензол и т.д</a:t>
            </a:r>
            <a:r>
              <a:rPr lang="ru-RU" b="1" dirty="0" smtClean="0"/>
              <a:t>.). </a:t>
            </a:r>
            <a:r>
              <a:rPr lang="ru-RU" dirty="0" smtClean="0"/>
              <a:t>Сера обладает очень плохой электро- и теплопроводностью. Температура плавления ромбической серы +112,8 °С, при температуре 95,5 °С ромбическая сера переходит в моноклинную: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4300677"/>
            <a:ext cx="2151743" cy="19468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601" y="4005742"/>
            <a:ext cx="2857500" cy="2590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8159" y="3667236"/>
            <a:ext cx="2838583" cy="308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88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5000" y="3651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Выше 95,5 °С стабильна моноклинная сера. 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>Обе эти аллотропные модификации имеют молекулярную кристаллическую решетку, построенную из молекул состава S</a:t>
            </a:r>
            <a:r>
              <a:rPr lang="ru-RU" baseline="-25000" dirty="0" smtClean="0"/>
              <a:t>8</a:t>
            </a:r>
            <a:r>
              <a:rPr lang="ru-RU" dirty="0" smtClean="0"/>
              <a:t>, расположенных в пространстве в виде короны; атомы соединены одинарными ковалентными связями. Различие ромбической и моноклинной серы состоит в том, что в кристаллической решетке молекулы упакованы по-разному.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4115" y="260463"/>
            <a:ext cx="2494190" cy="7674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72" y="3599542"/>
            <a:ext cx="4360682" cy="29028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5681" y="3576158"/>
            <a:ext cx="1985689" cy="31267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3775" y="4503283"/>
            <a:ext cx="40100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6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Если ромбическую или моноклинную серу нагреть до точки кипения (444,6 °С) и полученную жидкость вылить в холодную воду, то образуется пластическая сера, по свойствам напоминающая резину. </a:t>
            </a:r>
            <a:r>
              <a:rPr lang="ru-RU" dirty="0" smtClean="0"/>
              <a:t>Пластическая сера состоит из длинных зигзагообразных цепей. </a:t>
            </a:r>
            <a:r>
              <a:rPr lang="ru-RU" b="1" dirty="0" smtClean="0"/>
              <a:t>Эта аллотропная модификация неустойчива и самопроизвольно превращается в одну из кристаллических форм.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2381" r="6905"/>
          <a:stretch/>
        </p:blipFill>
        <p:spPr>
          <a:xfrm>
            <a:off x="2061029" y="3267250"/>
            <a:ext cx="4267200" cy="33943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7939" y="2785145"/>
            <a:ext cx="1784804" cy="386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9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256" y="83571"/>
            <a:ext cx="10515600" cy="281554"/>
          </a:xfrm>
        </p:spPr>
        <p:txBody>
          <a:bodyPr>
            <a:normAutofit fontScale="90000"/>
          </a:bodyPr>
          <a:lstStyle/>
          <a:p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2770" y="403225"/>
            <a:ext cx="11513458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 природе сера встречается:</a:t>
            </a:r>
          </a:p>
          <a:p>
            <a:r>
              <a:rPr lang="ru-RU" dirty="0" smtClean="0"/>
              <a:t>в самородном виде;</a:t>
            </a:r>
          </a:p>
          <a:p>
            <a:r>
              <a:rPr lang="ru-RU" dirty="0" smtClean="0"/>
              <a:t>в составе сульфидов (сульфид цинка </a:t>
            </a:r>
            <a:r>
              <a:rPr lang="ru-RU" dirty="0" err="1" smtClean="0"/>
              <a:t>ZnS</a:t>
            </a:r>
            <a:r>
              <a:rPr lang="ru-RU" dirty="0" smtClean="0"/>
              <a:t>, пирит FeS</a:t>
            </a:r>
            <a:r>
              <a:rPr lang="ru-RU" baseline="-25000" dirty="0" smtClean="0"/>
              <a:t>2</a:t>
            </a:r>
            <a:r>
              <a:rPr lang="ru-RU" dirty="0" smtClean="0"/>
              <a:t>, сульфид ртути </a:t>
            </a:r>
            <a:r>
              <a:rPr lang="ru-RU" dirty="0" err="1" smtClean="0"/>
              <a:t>HgS</a:t>
            </a:r>
            <a:r>
              <a:rPr lang="ru-RU" dirty="0" smtClean="0"/>
              <a:t> — киноварь и др.)</a:t>
            </a:r>
          </a:p>
          <a:p>
            <a:r>
              <a:rPr lang="ru-RU" dirty="0" smtClean="0"/>
              <a:t>в составе сульфатов (CaSO</a:t>
            </a:r>
            <a:r>
              <a:rPr lang="ru-RU" baseline="-25000" dirty="0" smtClean="0"/>
              <a:t>4</a:t>
            </a:r>
            <a:r>
              <a:rPr lang="ru-RU" dirty="0" smtClean="0"/>
              <a:t>·2H</a:t>
            </a:r>
            <a:r>
              <a:rPr lang="ru-RU" baseline="-25000" dirty="0" smtClean="0"/>
              <a:t>2</a:t>
            </a:r>
            <a:r>
              <a:rPr lang="ru-RU" dirty="0" smtClean="0"/>
              <a:t>O гипс, Na</a:t>
            </a:r>
            <a:r>
              <a:rPr lang="ru-RU" baseline="-25000" dirty="0" smtClean="0"/>
              <a:t>2</a:t>
            </a:r>
            <a:r>
              <a:rPr lang="ru-RU" dirty="0" smtClean="0"/>
              <a:t>SO</a:t>
            </a:r>
            <a:r>
              <a:rPr lang="ru-RU" baseline="-25000" dirty="0" smtClean="0"/>
              <a:t>4</a:t>
            </a:r>
            <a:r>
              <a:rPr lang="ru-RU" dirty="0" smtClean="0"/>
              <a:t>·10H</a:t>
            </a:r>
            <a:r>
              <a:rPr lang="ru-RU" baseline="-25000" dirty="0" smtClean="0"/>
              <a:t>2</a:t>
            </a:r>
            <a:r>
              <a:rPr lang="ru-RU" dirty="0" smtClean="0"/>
              <a:t>O — глауберова соль).</a:t>
            </a:r>
            <a:br>
              <a:rPr lang="ru-RU" dirty="0" smtClean="0"/>
            </a:br>
            <a:r>
              <a:rPr lang="ru-RU" dirty="0" smtClean="0"/>
              <a:t>Кроме того, сера входит в состав каменного угля, нефти, а также в различные живые организмы (в составе аминокислот). В организме человека сера концентрируется в волосах.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71" y="4167022"/>
            <a:ext cx="3564771" cy="26735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356" y="4128922"/>
            <a:ext cx="3416287" cy="27116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8191" y="4114316"/>
            <a:ext cx="2906486" cy="272628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15256" y="4076216"/>
            <a:ext cx="9273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Киноварь                                                           Пирит                                                               Мирабилит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0105" y="0"/>
            <a:ext cx="1892498" cy="142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Химические свойства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886" y="1419224"/>
            <a:ext cx="10515600" cy="47910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По своим химическим свойствам сера является типичным активным </a:t>
            </a:r>
            <a:r>
              <a:rPr lang="ru-RU" b="1" dirty="0" err="1" smtClean="0"/>
              <a:t>НЕметаллом</a:t>
            </a:r>
            <a:r>
              <a:rPr lang="ru-RU" b="1" dirty="0"/>
              <a:t>. </a:t>
            </a:r>
            <a:r>
              <a:rPr lang="ru-RU" dirty="0"/>
              <a:t>В реакциях может быть как окислителем, так и восстановителем</a:t>
            </a:r>
            <a:r>
              <a:rPr lang="ru-RU" dirty="0" smtClean="0"/>
              <a:t>.</a:t>
            </a:r>
          </a:p>
          <a:p>
            <a:r>
              <a:rPr lang="ru-RU" b="1" dirty="0" smtClean="0"/>
              <a:t>С простыми веществами – металлами. </a:t>
            </a:r>
            <a:r>
              <a:rPr lang="ru-RU" dirty="0" smtClean="0"/>
              <a:t>(Для ВТОРОЙ реакций РАСПИСАТЬ ЭЛЕКТРОННЫЙ БАЛАНС, определить восстановитель и окислитель) </a:t>
            </a:r>
          </a:p>
          <a:p>
            <a:pPr marL="0" indent="0">
              <a:buNone/>
            </a:pPr>
            <a:r>
              <a:rPr lang="en-US" sz="3200" b="1" dirty="0" smtClean="0"/>
              <a:t>Na + S = Na</a:t>
            </a:r>
            <a:r>
              <a:rPr lang="en-US" sz="3200" b="1" baseline="-25000" dirty="0" smtClean="0"/>
              <a:t>2</a:t>
            </a:r>
            <a:r>
              <a:rPr lang="en-US" sz="3200" b="1" dirty="0" smtClean="0"/>
              <a:t>S,</a:t>
            </a:r>
          </a:p>
          <a:p>
            <a:pPr marL="0" indent="0">
              <a:buNone/>
            </a:pPr>
            <a:r>
              <a:rPr lang="en-US" sz="3200" b="1" dirty="0" smtClean="0"/>
              <a:t>Al + S </a:t>
            </a:r>
            <a:r>
              <a:rPr lang="ru-RU" sz="3200" b="1" dirty="0" smtClean="0"/>
              <a:t>=</a:t>
            </a:r>
            <a:r>
              <a:rPr lang="en-US" sz="3200" b="1" dirty="0" smtClean="0"/>
              <a:t> Al</a:t>
            </a:r>
            <a:r>
              <a:rPr lang="en-US" sz="3200" b="1" baseline="-25000" dirty="0" smtClean="0"/>
              <a:t>2</a:t>
            </a:r>
            <a:r>
              <a:rPr lang="en-US" sz="3200" b="1" dirty="0" smtClean="0"/>
              <a:t>S</a:t>
            </a:r>
            <a:r>
              <a:rPr lang="en-US" sz="3200" b="1" baseline="-25000" dirty="0" smtClean="0"/>
              <a:t>3</a:t>
            </a:r>
            <a:r>
              <a:rPr lang="en-US" sz="3200" b="1" dirty="0" smtClean="0"/>
              <a:t>,</a:t>
            </a:r>
          </a:p>
          <a:p>
            <a:pPr marL="0" indent="0">
              <a:buNone/>
            </a:pPr>
            <a:r>
              <a:rPr lang="en-US" sz="3200" b="1" dirty="0" smtClean="0"/>
              <a:t>Fe + S </a:t>
            </a:r>
            <a:r>
              <a:rPr lang="ru-RU" sz="3200" b="1" dirty="0"/>
              <a:t>=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FeS</a:t>
            </a:r>
            <a:r>
              <a:rPr lang="en-US" sz="3200" b="1" dirty="0" smtClean="0"/>
              <a:t>,</a:t>
            </a:r>
          </a:p>
          <a:p>
            <a:pPr marL="0" indent="0">
              <a:buNone/>
            </a:pPr>
            <a:r>
              <a:rPr lang="en-US" sz="3200" b="1" dirty="0" smtClean="0"/>
              <a:t>Hg + S = </a:t>
            </a:r>
            <a:r>
              <a:rPr lang="en-US" sz="3200" b="1" dirty="0" err="1" smtClean="0"/>
              <a:t>HgS</a:t>
            </a:r>
            <a:r>
              <a:rPr lang="en-US" sz="3200" b="1" dirty="0" smtClean="0"/>
              <a:t>.</a:t>
            </a:r>
            <a:endParaRPr lang="ru-RU" sz="3200" b="1" dirty="0" smtClean="0"/>
          </a:p>
          <a:p>
            <a:pPr marL="0" indent="0">
              <a:buNone/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2721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94077"/>
            <a:ext cx="10515600" cy="4351338"/>
          </a:xfrm>
        </p:spPr>
        <p:txBody>
          <a:bodyPr>
            <a:noAutofit/>
          </a:bodyPr>
          <a:lstStyle/>
          <a:p>
            <a:r>
              <a:rPr lang="ru-RU" b="1" dirty="0" smtClean="0"/>
              <a:t>С простыми веществами – </a:t>
            </a:r>
            <a:r>
              <a:rPr lang="ru-RU" b="1" dirty="0" err="1" smtClean="0"/>
              <a:t>НЕметаллами</a:t>
            </a:r>
            <a:r>
              <a:rPr lang="ru-RU" b="1" dirty="0" smtClean="0"/>
              <a:t>.</a:t>
            </a:r>
            <a:r>
              <a:rPr lang="ru-RU" dirty="0" smtClean="0"/>
              <a:t> (Назвать продукты реакции)</a:t>
            </a:r>
          </a:p>
          <a:p>
            <a:pPr marL="0" indent="0">
              <a:buNone/>
            </a:pPr>
            <a:r>
              <a:rPr lang="ru-RU" dirty="0" smtClean="0"/>
              <a:t>С водородом сера взаимодействует при нагревании с образованием сероводорода:</a:t>
            </a:r>
          </a:p>
          <a:p>
            <a:pPr marL="0" indent="0">
              <a:buNone/>
            </a:pPr>
            <a:r>
              <a:rPr lang="ru-RU" b="1" dirty="0" smtClean="0"/>
              <a:t>S + H</a:t>
            </a:r>
            <a:r>
              <a:rPr lang="ru-RU" b="1" baseline="-25000" dirty="0" smtClean="0"/>
              <a:t>2</a:t>
            </a:r>
            <a:r>
              <a:rPr lang="ru-RU" b="1" dirty="0" smtClean="0"/>
              <a:t> = H</a:t>
            </a:r>
            <a:r>
              <a:rPr lang="ru-RU" b="1" baseline="-25000" dirty="0" smtClean="0"/>
              <a:t>2</a:t>
            </a:r>
            <a:r>
              <a:rPr lang="ru-RU" b="1" dirty="0" smtClean="0"/>
              <a:t>S</a:t>
            </a:r>
          </a:p>
          <a:p>
            <a:pPr marL="0" indent="0">
              <a:buNone/>
            </a:pPr>
            <a:r>
              <a:rPr lang="en-US" b="1" dirty="0" smtClean="0"/>
              <a:t>S</a:t>
            </a:r>
            <a:r>
              <a:rPr lang="en-US" b="1" dirty="0"/>
              <a:t> </a:t>
            </a:r>
            <a:r>
              <a:rPr lang="en-US" b="1" dirty="0" smtClean="0"/>
              <a:t>+ </a:t>
            </a:r>
            <a:r>
              <a:rPr lang="en-US" b="1" dirty="0"/>
              <a:t>O</a:t>
            </a:r>
            <a:r>
              <a:rPr lang="en-US" baseline="-25000" dirty="0"/>
              <a:t>2</a:t>
            </a:r>
            <a:r>
              <a:rPr lang="en-US" b="1" dirty="0"/>
              <a:t> </a:t>
            </a:r>
            <a:r>
              <a:rPr lang="ru-RU" b="1" dirty="0" smtClean="0"/>
              <a:t>=</a:t>
            </a:r>
            <a:r>
              <a:rPr lang="en-US" b="1" dirty="0"/>
              <a:t> SO</a:t>
            </a:r>
            <a:r>
              <a:rPr lang="en-US" baseline="-25000" dirty="0"/>
              <a:t>2</a:t>
            </a:r>
            <a:endParaRPr lang="ru-RU" dirty="0" smtClean="0"/>
          </a:p>
          <a:p>
            <a:pPr marL="0" indent="0">
              <a:buNone/>
            </a:pPr>
            <a:r>
              <a:rPr lang="en-US" b="1" dirty="0" smtClean="0"/>
              <a:t>P + S </a:t>
            </a:r>
            <a:r>
              <a:rPr lang="ru-RU" b="1" dirty="0" smtClean="0"/>
              <a:t>=</a:t>
            </a:r>
            <a:r>
              <a:rPr lang="en-US" b="1" dirty="0" smtClean="0"/>
              <a:t> P</a:t>
            </a:r>
            <a:r>
              <a:rPr lang="en-US" b="1" baseline="-25000" dirty="0" smtClean="0"/>
              <a:t>2</a:t>
            </a:r>
            <a:r>
              <a:rPr lang="en-US" b="1" dirty="0" smtClean="0"/>
              <a:t>S</a:t>
            </a:r>
            <a:r>
              <a:rPr lang="en-US" b="1" baseline="-25000" dirty="0" smtClean="0"/>
              <a:t>3</a:t>
            </a:r>
            <a:r>
              <a:rPr lang="en-US" b="1" dirty="0" smtClean="0"/>
              <a:t>,</a:t>
            </a:r>
          </a:p>
          <a:p>
            <a:pPr marL="0" indent="0">
              <a:buNone/>
            </a:pPr>
            <a:r>
              <a:rPr lang="en-US" b="1" dirty="0" smtClean="0"/>
              <a:t>S + F</a:t>
            </a:r>
            <a:r>
              <a:rPr lang="en-US" b="1" baseline="-25000" dirty="0" smtClean="0"/>
              <a:t>2</a:t>
            </a:r>
            <a:r>
              <a:rPr lang="en-US" b="1" dirty="0" smtClean="0"/>
              <a:t> = SF</a:t>
            </a:r>
            <a:r>
              <a:rPr lang="en-US" b="1" baseline="-25000" dirty="0" smtClean="0"/>
              <a:t>6</a:t>
            </a:r>
            <a:r>
              <a:rPr lang="en-US" b="1" dirty="0" smtClean="0"/>
              <a:t>,</a:t>
            </a:r>
          </a:p>
          <a:p>
            <a:pPr marL="0" indent="0">
              <a:buNone/>
            </a:pPr>
            <a:r>
              <a:rPr lang="en-US" b="1" dirty="0" smtClean="0"/>
              <a:t>S + N</a:t>
            </a:r>
            <a:r>
              <a:rPr lang="en-US" b="1" baseline="-25000" dirty="0" smtClean="0"/>
              <a:t>2</a:t>
            </a:r>
            <a:r>
              <a:rPr lang="en-US" b="1" dirty="0" smtClean="0"/>
              <a:t>  </a:t>
            </a:r>
            <a:r>
              <a:rPr lang="ru-RU" b="1" dirty="0" smtClean="0"/>
              <a:t>реакция не идет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2669512"/>
            <a:ext cx="6419850" cy="359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374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804</Words>
  <Application>Microsoft Office PowerPoint</Application>
  <PresentationFormat>Широкоэкранный</PresentationFormat>
  <Paragraphs>71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Century Schoolbook</vt:lpstr>
      <vt:lpstr>Times New Roman</vt:lpstr>
      <vt:lpstr>Тема Office</vt:lpstr>
      <vt:lpstr>Аллотропные модификации серы. Нахождение серы и её соединений в природе. Химические свойства серы. Сероводород. </vt:lpstr>
      <vt:lpstr>Инструкция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Химические свойства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Химические свойства</vt:lpstr>
      <vt:lpstr>Презентация PowerPoint</vt:lpstr>
      <vt:lpstr>Презентация PowerPoint</vt:lpstr>
      <vt:lpstr>Самостоятельное задание: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Аллотропные модификации серы. Нахождение серы и её соединений в природе. Химические свойства серы. </dc:title>
  <dc:creator>Admin</dc:creator>
  <cp:lastModifiedBy>Admin</cp:lastModifiedBy>
  <cp:revision>17</cp:revision>
  <dcterms:created xsi:type="dcterms:W3CDTF">2023-12-04T16:48:39Z</dcterms:created>
  <dcterms:modified xsi:type="dcterms:W3CDTF">2023-12-04T19:18:11Z</dcterms:modified>
</cp:coreProperties>
</file>