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4"/>
  </p:sldMasterIdLst>
  <p:notesMasterIdLst>
    <p:notesMasterId r:id="rId18"/>
  </p:notesMasterIdLst>
  <p:handoutMasterIdLst>
    <p:handoutMasterId r:id="rId19"/>
  </p:handoutMasterIdLst>
  <p:sldIdLst>
    <p:sldId id="256" r:id="rId5"/>
    <p:sldId id="266" r:id="rId6"/>
    <p:sldId id="267" r:id="rId7"/>
    <p:sldId id="269" r:id="rId8"/>
    <p:sldId id="270" r:id="rId9"/>
    <p:sldId id="268" r:id="rId10"/>
    <p:sldId id="271" r:id="rId11"/>
    <p:sldId id="272" r:id="rId12"/>
    <p:sldId id="273" r:id="rId13"/>
    <p:sldId id="274" r:id="rId14"/>
    <p:sldId id="275" r:id="rId15"/>
    <p:sldId id="276" r:id="rId16"/>
    <p:sldId id="277" r:id="rId17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05" autoAdjust="0"/>
  </p:normalViewPr>
  <p:slideViewPr>
    <p:cSldViewPr snapToGrid="0">
      <p:cViewPr varScale="1">
        <p:scale>
          <a:sx n="88" d="100"/>
          <a:sy n="88" d="100"/>
        </p:scale>
        <p:origin x="5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0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A16C3876-1021-46A1-BA9F-C270BEFFA5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FFB8C2F1-D5ED-4A0A-BCBC-7FC7CBFD0F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F140A-278A-49D5-BF0F-33DA7B03A4EB}" type="datetime1">
              <a:rPr lang="ru-RU" smtClean="0"/>
              <a:t>09.01.2023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E7F7C49-6C83-4018-8338-1084D821AB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2FB98C4-0EBD-4598-9698-CAECA17744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51BC5-5BF4-4D05-BA20-742209105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829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261BC-A3DA-419A-875D-89AD614DE7A1}" type="datetime1">
              <a:rPr lang="ru-RU" smtClean="0"/>
              <a:pPr/>
              <a:t>09.01.2023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FB7868-6AE5-4E0F-9CF1-081AC4FB8B2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130444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FB7868-6AE5-4E0F-9CF1-081AC4FB8B2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697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 6" descr="Droplets-HD-Title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rtlCol="0" anchor="b">
            <a:normAutofit/>
          </a:bodyPr>
          <a:lstStyle>
            <a:lvl1pPr algn="ctr">
              <a:defRPr sz="48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0AAB34-9372-4D10-AAC3-D607699D9BEE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287403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ый 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 9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Рисунок 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7A244D8-042D-4C78-8CC7-47CAC28736DA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576979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 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rtlCol="0" anchor="ctr"/>
          <a:lstStyle>
            <a:lvl1pPr algn="ctr"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rtlCol="0"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B11726-F43C-4118-8C74-D161B9676F32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12422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2" name="Текст 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9C06A61-10AE-433A-A70F-BFBD3B6C61C1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Надпись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ru-RU" sz="8000" noProof="0">
                <a:solidFill>
                  <a:schemeClr val="tx1"/>
                </a:solidFill>
                <a:effectLst/>
              </a:rPr>
              <a:t>«</a:t>
            </a:r>
          </a:p>
        </p:txBody>
      </p:sp>
      <p:sp>
        <p:nvSpPr>
          <p:cNvPr id="14" name="Надпись 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ru-RU" sz="8000" noProof="0">
                <a:solidFill>
                  <a:schemeClr val="tx1"/>
                </a:solidFill>
                <a:effectLst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331610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 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rtlCol="0"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90F0A58-052D-4DED-9F2E-609D0048A3E8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79213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ойной столбе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 12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Заголовок 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7" name="Текст 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9" name="Текст 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0" name="Текст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1" name="Текст 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DB9C812-F750-4DC0-BCA1-8EA01D6A9A42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 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188399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 15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Заголовок 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9" name="Текст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0" name="Рисунок 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21" name="Текст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2" name="Текст 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3" name="Рисунок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24" name="Текст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5" name="Текст 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6" name="Рисунок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27" name="Текст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256E1E-BABC-4DA9-98C5-C012ED5EFA78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 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797418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 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1" name="Вертикальный текст 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778C56-B6CC-41EA-A2A3-85FD91CC4421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339669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 8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8" name="Вертикальный текст 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444AEA-4150-4619-AAA8-86C4C75B8BAD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555640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 2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2" name="Объект 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65416E7-C5FA-4B0C-A3F4-AE1855FB09B2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06270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 8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rtlCol="0" anchor="b">
            <a:normAutofit/>
          </a:bodyPr>
          <a:lstStyle>
            <a:lvl1pPr>
              <a:defRPr sz="40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C7E5A02-DB86-44AD-82EB-4FF50A923659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87535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 9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Заголовок 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2" name="Объект 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13" name="Объект 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FF69BC-C298-47CD-93EF-331F1E6F8696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551646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 14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Заголовок 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2" name="Объект 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3" name="Объект 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34B575-73F1-4FC2-885A-5F370B712ABC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72024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 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ACAF53-E123-423A-83B9-A7EBC792C7AF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4" name="Нижний колонтитул 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61332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 6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C0816D3-4387-4D3D-A33A-6B11AB021178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753794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0" name="Объект 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399A9A5-AF46-4254-8675-0487C6FAF990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88518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 9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Рисунок 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331CC0-435D-4C6F-A0A4-2EB21B3870C3}" type="datetime1">
              <a:rPr lang="ru-RU" noProof="0" smtClean="0"/>
              <a:t>09.01.2023</a:t>
            </a:fld>
            <a:endParaRPr lang="ru-RU" noProof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08249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 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23AB02B8-9681-4EC4-AA8D-4D8D21B86D6D}" type="datetime1">
              <a:rPr lang="ru-RU" noProof="0" smtClean="0"/>
              <a:t>09.01.2023</a:t>
            </a:fld>
            <a:endParaRPr lang="ru-RU" noProof="0" dirty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6D22F896-40B5-4ADD-8801-0D06FADFA095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52261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Прямоугольник 9">
            <a:extLst>
              <a:ext uri="{FF2B5EF4-FFF2-40B4-BE49-F238E27FC236}">
                <a16:creationId xmlns:a16="http://schemas.microsoft.com/office/drawing/2014/main" xmlns="" id="{4A391C69-E52F-4DC0-B51A-0DABC54840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pic>
        <p:nvPicPr>
          <p:cNvPr id="12" name="Рисунок 2">
            <a:extLst>
              <a:ext uri="{FF2B5EF4-FFF2-40B4-BE49-F238E27FC236}">
                <a16:creationId xmlns:a16="http://schemas.microsoft.com/office/drawing/2014/main" xmlns="" id="{C3C7ED6A-DE7F-4002-9699-B659DE5512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048390FD-448E-4FF2-AEE8-C46960568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275961" y="-2"/>
            <a:ext cx="81313" cy="6858002"/>
          </a:xfrm>
          <a:prstGeom prst="rect">
            <a:avLst/>
          </a:prstGeom>
          <a:gradFill flip="none" rotWithShape="1">
            <a:gsLst>
              <a:gs pos="84000">
                <a:srgbClr val="B5B5B5"/>
              </a:gs>
              <a:gs pos="60159">
                <a:srgbClr val="D5D5D5"/>
              </a:gs>
              <a:gs pos="50447">
                <a:srgbClr val="E6E6E6"/>
              </a:gs>
              <a:gs pos="44260">
                <a:srgbClr val="D5D5D5"/>
              </a:gs>
              <a:gs pos="15928">
                <a:srgbClr val="B5B5B5"/>
              </a:gs>
              <a:gs pos="7000">
                <a:srgbClr val="8A8A8A"/>
              </a:gs>
              <a:gs pos="0">
                <a:srgbClr val="BBBBBB"/>
              </a:gs>
              <a:gs pos="93000">
                <a:srgbClr val="8A8A8A"/>
              </a:gs>
              <a:gs pos="100000">
                <a:srgbClr val="BBBBB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pic>
        <p:nvPicPr>
          <p:cNvPr id="5" name="Рисунок 4" descr="Чашка Петри">
            <a:extLst>
              <a:ext uri="{FF2B5EF4-FFF2-40B4-BE49-F238E27FC236}">
                <a16:creationId xmlns:a16="http://schemas.microsoft.com/office/drawing/2014/main" xmlns="" id="{D16B27C4-A9C2-4AC4-9DD3-88F63F48E83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57274" y="10"/>
            <a:ext cx="4834726" cy="6857990"/>
          </a:xfrm>
          <a:prstGeom prst="rect">
            <a:avLst/>
          </a:prstGeom>
        </p:spPr>
      </p:pic>
      <p:pic>
        <p:nvPicPr>
          <p:cNvPr id="16" name="Рисунок 15">
            <a:extLst>
              <a:ext uri="{FF2B5EF4-FFF2-40B4-BE49-F238E27FC236}">
                <a16:creationId xmlns:a16="http://schemas.microsoft.com/office/drawing/2014/main" xmlns="" id="{0BD259F2-A289-4420-B3EB-BBC6A904F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E7596B-F237-47DD-989E-9D8B0B49B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668" y="1479550"/>
            <a:ext cx="7563157" cy="2730498"/>
          </a:xfrm>
        </p:spPr>
        <p:txBody>
          <a:bodyPr rtlCol="0"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Генетическая связь между классами углеводородов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 2">
            <a:extLst>
              <a:ext uri="{FF2B5EF4-FFF2-40B4-BE49-F238E27FC236}">
                <a16:creationId xmlns:a16="http://schemas.microsoft.com/office/drawing/2014/main" xmlns="" id="{6063915B-82A1-4F1C-B5C6-3E18DDD97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1075" y="4165600"/>
            <a:ext cx="5280027" cy="1371599"/>
          </a:xfrm>
        </p:spPr>
        <p:txBody>
          <a:bodyPr rtlCol="0">
            <a:normAutofit/>
          </a:bodyPr>
          <a:lstStyle/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02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8344" y="530592"/>
            <a:ext cx="10929882" cy="658762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Бутен-2 можно получить 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дегидратацией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48344" y="979714"/>
            <a:ext cx="10929256" cy="564968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бутанона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бутанола-1</a:t>
            </a:r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бутанола-2</a:t>
            </a:r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Бутаналя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В молекуле какого вещества все атомы углерода находятся в состоянии sр</a:t>
            </a:r>
            <a:r>
              <a:rPr lang="ru-RU" sz="3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-гибридизации? </a:t>
            </a:r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гексан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гексен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бензол</a:t>
            </a:r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толуол</a:t>
            </a: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545950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629" y="618516"/>
            <a:ext cx="11147597" cy="2211769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Построить структурные формулы различных изомеров и одного гомолога для следующих веществ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циклобутана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б)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4-метилпентина-1</a:t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Дать названия всем веществам по систематической номенклатуре</a:t>
            </a:r>
            <a:r>
              <a:rPr lang="ru-RU" b="1" dirty="0"/>
              <a:t>.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0629" y="3156857"/>
            <a:ext cx="11756571" cy="337457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Осуществить превращения по схеме, указать условия протекания реакций, типы реакций, назвать вещества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/>
              <a:t>а) </a:t>
            </a:r>
            <a:r>
              <a:rPr lang="en-US" sz="2600" b="1" dirty="0" smtClean="0"/>
              <a:t>CH</a:t>
            </a:r>
            <a:r>
              <a:rPr lang="en-US" sz="2600" b="1" baseline="-25000" dirty="0" smtClean="0"/>
              <a:t>3</a:t>
            </a:r>
            <a:r>
              <a:rPr lang="en-US" sz="2600" b="1" dirty="0" smtClean="0"/>
              <a:t>-COONA→ </a:t>
            </a:r>
            <a:r>
              <a:rPr lang="en-US" sz="2600" b="1" dirty="0"/>
              <a:t>CH</a:t>
            </a:r>
            <a:r>
              <a:rPr lang="en-US" sz="2600" b="1" baseline="-25000" dirty="0"/>
              <a:t>4 </a:t>
            </a:r>
            <a:r>
              <a:rPr lang="en-US" sz="2600" b="1" dirty="0"/>
              <a:t>→ CH≡CH → </a:t>
            </a:r>
            <a:r>
              <a:rPr lang="en-US" sz="2600" b="1" dirty="0" smtClean="0"/>
              <a:t>CH</a:t>
            </a:r>
            <a:r>
              <a:rPr lang="en-US" sz="2600" b="1" baseline="-25000" dirty="0" smtClean="0"/>
              <a:t>2</a:t>
            </a:r>
            <a:r>
              <a:rPr lang="en-US" sz="2600" b="1" dirty="0" smtClean="0"/>
              <a:t>=</a:t>
            </a:r>
            <a:r>
              <a:rPr lang="en-US" sz="2600" b="1" dirty="0" err="1" smtClean="0"/>
              <a:t>CHCl</a:t>
            </a:r>
            <a:r>
              <a:rPr lang="en-US" sz="2600" b="1" dirty="0" smtClean="0"/>
              <a:t> </a:t>
            </a:r>
            <a:r>
              <a:rPr lang="en-US" sz="2600" b="1" dirty="0"/>
              <a:t>→ CH≡CH→ CH</a:t>
            </a:r>
            <a:r>
              <a:rPr lang="en-US" sz="2600" b="1" baseline="-25000" dirty="0"/>
              <a:t>3</a:t>
            </a:r>
            <a:r>
              <a:rPr lang="en-US" sz="2600" b="1" dirty="0"/>
              <a:t>-CH</a:t>
            </a:r>
            <a:r>
              <a:rPr lang="en-US" sz="2600" b="1" baseline="-25000" dirty="0"/>
              <a:t>3</a:t>
            </a:r>
            <a:r>
              <a:rPr lang="en-US" sz="2600" b="1" dirty="0"/>
              <a:t> → CO</a:t>
            </a:r>
            <a:r>
              <a:rPr lang="en-US" sz="2600" b="1" baseline="-25000" dirty="0"/>
              <a:t>2</a:t>
            </a:r>
            <a:endParaRPr lang="en-US" sz="2600" b="1" dirty="0"/>
          </a:p>
          <a:p>
            <a:r>
              <a:rPr lang="ru-RU" sz="2600" b="1" dirty="0"/>
              <a:t>б) </a:t>
            </a:r>
            <a:r>
              <a:rPr lang="en-US" sz="2600" b="1" dirty="0"/>
              <a:t>Al</a:t>
            </a:r>
            <a:r>
              <a:rPr lang="en-US" sz="2600" b="1" baseline="-25000" dirty="0"/>
              <a:t>4</a:t>
            </a:r>
            <a:r>
              <a:rPr lang="en-US" sz="2600" b="1" dirty="0"/>
              <a:t>C</a:t>
            </a:r>
            <a:r>
              <a:rPr lang="en-US" sz="2600" b="1" baseline="-25000" dirty="0"/>
              <a:t>3</a:t>
            </a:r>
            <a:r>
              <a:rPr lang="en-US" sz="2600" b="1" dirty="0"/>
              <a:t> → CH</a:t>
            </a:r>
            <a:r>
              <a:rPr lang="en-US" sz="2600" b="1" baseline="-25000" dirty="0"/>
              <a:t>4</a:t>
            </a:r>
            <a:r>
              <a:rPr lang="en-US" sz="2600" b="1" dirty="0"/>
              <a:t> → CH</a:t>
            </a:r>
            <a:r>
              <a:rPr lang="en-US" sz="2600" b="1" baseline="-25000" dirty="0"/>
              <a:t>3</a:t>
            </a:r>
            <a:r>
              <a:rPr lang="en-US" sz="2600" b="1" dirty="0"/>
              <a:t>Cl → C</a:t>
            </a:r>
            <a:r>
              <a:rPr lang="en-US" sz="2600" b="1" baseline="-25000" dirty="0"/>
              <a:t>2</a:t>
            </a:r>
            <a:r>
              <a:rPr lang="en-US" sz="2600" b="1" dirty="0"/>
              <a:t>H</a:t>
            </a:r>
            <a:r>
              <a:rPr lang="en-US" sz="2600" b="1" baseline="-25000" dirty="0"/>
              <a:t>6</a:t>
            </a:r>
            <a:r>
              <a:rPr lang="en-US" sz="2600" b="1" dirty="0"/>
              <a:t> → C</a:t>
            </a:r>
            <a:r>
              <a:rPr lang="en-US" sz="2600" b="1" baseline="-25000" dirty="0"/>
              <a:t>2</a:t>
            </a:r>
            <a:r>
              <a:rPr lang="en-US" sz="2600" b="1" dirty="0"/>
              <a:t>H</a:t>
            </a:r>
            <a:r>
              <a:rPr lang="en-US" sz="2600" b="1" baseline="-25000" dirty="0"/>
              <a:t>5</a:t>
            </a:r>
            <a:r>
              <a:rPr lang="en-US" sz="2600" b="1" dirty="0"/>
              <a:t>NO</a:t>
            </a:r>
            <a:r>
              <a:rPr lang="en-US" sz="2600" b="1" baseline="-25000" dirty="0"/>
              <a:t>2</a:t>
            </a:r>
            <a:endParaRPr lang="en-US" sz="2600" b="1" dirty="0"/>
          </a:p>
          <a:p>
            <a:r>
              <a:rPr lang="ru-RU" sz="2600" b="1" dirty="0"/>
              <a:t>в) </a:t>
            </a:r>
            <a:r>
              <a:rPr lang="en-US" sz="2600" b="1" dirty="0" smtClean="0"/>
              <a:t>CaCO</a:t>
            </a:r>
            <a:r>
              <a:rPr lang="en-US" sz="2600" b="1" baseline="-25000" dirty="0" smtClean="0"/>
              <a:t>3</a:t>
            </a:r>
            <a:r>
              <a:rPr lang="en-US" sz="2600" b="1" dirty="0"/>
              <a:t> → CaC</a:t>
            </a:r>
            <a:r>
              <a:rPr lang="en-US" sz="2600" b="1" baseline="-25000" dirty="0"/>
              <a:t>2</a:t>
            </a:r>
            <a:r>
              <a:rPr lang="en-US" sz="2600" b="1" dirty="0"/>
              <a:t> → CH≡CH → CH</a:t>
            </a:r>
            <a:r>
              <a:rPr lang="en-US" sz="2600" b="1" baseline="-25000" dirty="0"/>
              <a:t>2</a:t>
            </a:r>
            <a:r>
              <a:rPr lang="en-US" sz="2600" b="1" dirty="0"/>
              <a:t>=CH</a:t>
            </a:r>
            <a:r>
              <a:rPr lang="en-US" sz="2600" b="1" baseline="-25000" dirty="0"/>
              <a:t>2</a:t>
            </a:r>
            <a:r>
              <a:rPr lang="en-US" sz="2600" b="1" dirty="0"/>
              <a:t> → CH</a:t>
            </a:r>
            <a:r>
              <a:rPr lang="en-US" sz="2600" b="1" baseline="-25000" dirty="0"/>
              <a:t>2</a:t>
            </a:r>
            <a:r>
              <a:rPr lang="en-US" sz="2600" b="1" dirty="0"/>
              <a:t>(OH)-CH</a:t>
            </a:r>
            <a:r>
              <a:rPr lang="en-US" sz="2600" b="1" baseline="-25000" dirty="0"/>
              <a:t>2</a:t>
            </a:r>
            <a:r>
              <a:rPr lang="en-US" sz="2600" b="1" dirty="0"/>
              <a:t>(OH)</a:t>
            </a:r>
          </a:p>
          <a:p>
            <a:endParaRPr lang="en-US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1470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6200" y="2367092"/>
            <a:ext cx="11952514" cy="3424107"/>
          </a:xfrm>
        </p:spPr>
        <p:txBody>
          <a:bodyPr/>
          <a:lstStyle/>
          <a:p>
            <a:r>
              <a:rPr lang="ru-RU" sz="2800" b="1" dirty="0"/>
              <a:t>г) С</a:t>
            </a:r>
            <a:r>
              <a:rPr lang="en-US" sz="2800" b="1" dirty="0"/>
              <a:t>H</a:t>
            </a:r>
            <a:r>
              <a:rPr lang="en-US" sz="2800" b="1" baseline="-25000" dirty="0"/>
              <a:t>2</a:t>
            </a:r>
            <a:r>
              <a:rPr lang="en-US" sz="2800" b="1" dirty="0"/>
              <a:t>(Cl)-CH</a:t>
            </a:r>
            <a:r>
              <a:rPr lang="en-US" sz="2800" b="1" baseline="-25000" dirty="0"/>
              <a:t>2</a:t>
            </a:r>
            <a:r>
              <a:rPr lang="en-US" sz="2800" b="1" dirty="0"/>
              <a:t>(Cl) → CH≡CH → CH</a:t>
            </a:r>
            <a:r>
              <a:rPr lang="en-US" sz="2800" b="1" baseline="-25000" dirty="0"/>
              <a:t>3</a:t>
            </a:r>
            <a:r>
              <a:rPr lang="en-US" sz="2800" b="1" dirty="0"/>
              <a:t> – C(H)=O</a:t>
            </a:r>
          </a:p>
          <a:p>
            <a:r>
              <a:rPr lang="ru-RU" sz="2800" b="1" dirty="0"/>
              <a:t>д) </a:t>
            </a:r>
            <a:r>
              <a:rPr lang="en-US" sz="2800" b="1" dirty="0"/>
              <a:t>C</a:t>
            </a:r>
            <a:r>
              <a:rPr lang="en-US" sz="2800" b="1" baseline="-25000" dirty="0"/>
              <a:t>2</a:t>
            </a:r>
            <a:r>
              <a:rPr lang="en-US" sz="2800" b="1" dirty="0"/>
              <a:t>H</a:t>
            </a:r>
            <a:r>
              <a:rPr lang="en-US" sz="2800" b="1" baseline="-25000" dirty="0"/>
              <a:t>2 </a:t>
            </a:r>
            <a:r>
              <a:rPr lang="en-US" sz="2800" b="1" dirty="0"/>
              <a:t>→ C</a:t>
            </a:r>
            <a:r>
              <a:rPr lang="en-US" sz="2800" b="1" baseline="-25000" dirty="0"/>
              <a:t>6</a:t>
            </a:r>
            <a:r>
              <a:rPr lang="en-US" sz="2800" b="1" dirty="0"/>
              <a:t>H</a:t>
            </a:r>
            <a:r>
              <a:rPr lang="en-US" sz="2800" b="1" baseline="-25000" dirty="0"/>
              <a:t>6</a:t>
            </a:r>
            <a:r>
              <a:rPr lang="en-US" sz="2800" b="1" dirty="0"/>
              <a:t> → C</a:t>
            </a:r>
            <a:r>
              <a:rPr lang="en-US" sz="2800" b="1" baseline="-25000" dirty="0"/>
              <a:t>6</a:t>
            </a:r>
            <a:r>
              <a:rPr lang="en-US" sz="2800" b="1" dirty="0"/>
              <a:t>H</a:t>
            </a:r>
            <a:r>
              <a:rPr lang="en-US" sz="2800" b="1" baseline="-25000" dirty="0"/>
              <a:t>5</a:t>
            </a:r>
            <a:r>
              <a:rPr lang="en-US" sz="2800" b="1" dirty="0"/>
              <a:t>-CH</a:t>
            </a:r>
            <a:r>
              <a:rPr lang="en-US" sz="2800" b="1" baseline="-25000" dirty="0"/>
              <a:t>3</a:t>
            </a:r>
            <a:r>
              <a:rPr lang="en-US" sz="2800" b="1" dirty="0"/>
              <a:t> → C</a:t>
            </a:r>
            <a:r>
              <a:rPr lang="en-US" sz="2800" b="1" baseline="-25000" dirty="0"/>
              <a:t>6</a:t>
            </a:r>
            <a:r>
              <a:rPr lang="en-US" sz="2800" b="1" dirty="0"/>
              <a:t>H</a:t>
            </a:r>
            <a:r>
              <a:rPr lang="en-US" sz="2800" b="1" baseline="-25000" dirty="0"/>
              <a:t>2</a:t>
            </a:r>
            <a:r>
              <a:rPr lang="en-US" sz="2800" b="1" dirty="0"/>
              <a:t>(NO</a:t>
            </a:r>
            <a:r>
              <a:rPr lang="en-US" sz="2800" b="1" baseline="-25000" dirty="0"/>
              <a:t>2</a:t>
            </a:r>
            <a:r>
              <a:rPr lang="en-US" sz="2800" b="1" dirty="0"/>
              <a:t>)</a:t>
            </a:r>
            <a:r>
              <a:rPr lang="en-US" sz="2800" b="1" baseline="-25000" dirty="0"/>
              <a:t>3 </a:t>
            </a:r>
            <a:r>
              <a:rPr lang="en-US" sz="2800" b="1" dirty="0"/>
              <a:t>-CH</a:t>
            </a:r>
            <a:r>
              <a:rPr lang="en-US" sz="2800" b="1" baseline="-25000" dirty="0"/>
              <a:t>3</a:t>
            </a:r>
            <a:endParaRPr lang="en-US" sz="2800" b="1" dirty="0"/>
          </a:p>
          <a:p>
            <a:r>
              <a:rPr lang="ru-RU" sz="2800" b="1" dirty="0"/>
              <a:t>е) С</a:t>
            </a:r>
            <a:r>
              <a:rPr lang="ru-RU" sz="2800" b="1" baseline="-25000" dirty="0"/>
              <a:t>2</a:t>
            </a:r>
            <a:r>
              <a:rPr lang="en-US" sz="2800" b="1" dirty="0"/>
              <a:t>H</a:t>
            </a:r>
            <a:r>
              <a:rPr lang="en-US" sz="2800" b="1" baseline="-25000" dirty="0"/>
              <a:t>6</a:t>
            </a:r>
            <a:r>
              <a:rPr lang="en-US" sz="2800" b="1" dirty="0"/>
              <a:t> → CH</a:t>
            </a:r>
            <a:r>
              <a:rPr lang="en-US" sz="2800" b="1" baseline="-25000" dirty="0"/>
              <a:t>2</a:t>
            </a:r>
            <a:r>
              <a:rPr lang="en-US" sz="2800" b="1" dirty="0"/>
              <a:t>=CH</a:t>
            </a:r>
            <a:r>
              <a:rPr lang="en-US" sz="2800" b="1" baseline="-25000" dirty="0"/>
              <a:t>2</a:t>
            </a:r>
            <a:r>
              <a:rPr lang="en-US" sz="2800" b="1" dirty="0"/>
              <a:t> → CH</a:t>
            </a:r>
            <a:r>
              <a:rPr lang="en-US" sz="2800" b="1" baseline="-25000" dirty="0"/>
              <a:t>3</a:t>
            </a:r>
            <a:r>
              <a:rPr lang="en-US" sz="2800" b="1" dirty="0"/>
              <a:t>–CH</a:t>
            </a:r>
            <a:r>
              <a:rPr lang="en-US" sz="2800" b="1" baseline="-25000" dirty="0"/>
              <a:t>2</a:t>
            </a:r>
            <a:r>
              <a:rPr lang="en-US" sz="2800" b="1" dirty="0"/>
              <a:t>OH → CH</a:t>
            </a:r>
            <a:r>
              <a:rPr lang="en-US" sz="2800" b="1" baseline="-25000" dirty="0"/>
              <a:t>2</a:t>
            </a:r>
            <a:r>
              <a:rPr lang="en-US" sz="2800" b="1" dirty="0"/>
              <a:t>=CH-CH=CH</a:t>
            </a:r>
            <a:r>
              <a:rPr lang="en-US" sz="2800" b="1" baseline="-25000" dirty="0"/>
              <a:t>2</a:t>
            </a:r>
            <a:r>
              <a:rPr lang="en-US" sz="2800" b="1" dirty="0"/>
              <a:t>→ (- CH</a:t>
            </a:r>
            <a:r>
              <a:rPr lang="en-US" sz="2800" b="1" baseline="-25000" dirty="0"/>
              <a:t>2</a:t>
            </a:r>
            <a:r>
              <a:rPr lang="en-US" sz="2800" b="1" dirty="0"/>
              <a:t>-CH=CH-CH</a:t>
            </a:r>
            <a:r>
              <a:rPr lang="en-US" sz="2800" b="1" baseline="-25000" dirty="0"/>
              <a:t>2</a:t>
            </a:r>
            <a:r>
              <a:rPr lang="en-US" sz="2800" b="1" dirty="0"/>
              <a:t> - )</a:t>
            </a:r>
            <a:r>
              <a:rPr lang="en-US" sz="2800" b="1" baseline="-25000" dirty="0" smtClean="0"/>
              <a:t>n</a:t>
            </a:r>
            <a:endParaRPr lang="ru-RU" sz="2800" b="1" baseline="-25000" dirty="0" smtClean="0"/>
          </a:p>
          <a:p>
            <a:r>
              <a:rPr lang="ru-RU" sz="2800" b="1" dirty="0"/>
              <a:t>ж) С</a:t>
            </a:r>
            <a:r>
              <a:rPr lang="ru-RU" sz="2800" b="1" baseline="-25000" dirty="0"/>
              <a:t>6</a:t>
            </a:r>
            <a:r>
              <a:rPr lang="en-US" sz="2800" b="1" dirty="0"/>
              <a:t>H</a:t>
            </a:r>
            <a:r>
              <a:rPr lang="en-US" sz="2800" b="1" baseline="-25000" dirty="0"/>
              <a:t>14</a:t>
            </a:r>
            <a:r>
              <a:rPr lang="en-US" sz="2800" b="1" dirty="0"/>
              <a:t> → C</a:t>
            </a:r>
            <a:r>
              <a:rPr lang="en-US" sz="2800" b="1" baseline="-25000" dirty="0"/>
              <a:t>6</a:t>
            </a:r>
            <a:r>
              <a:rPr lang="en-US" sz="2800" b="1" dirty="0"/>
              <a:t>H</a:t>
            </a:r>
            <a:r>
              <a:rPr lang="en-US" sz="2800" b="1" baseline="-25000" dirty="0"/>
              <a:t>6</a:t>
            </a:r>
            <a:r>
              <a:rPr lang="en-US" sz="2800" b="1" dirty="0"/>
              <a:t> → C</a:t>
            </a:r>
            <a:r>
              <a:rPr lang="en-US" sz="2800" b="1" baseline="-25000" dirty="0"/>
              <a:t>6</a:t>
            </a:r>
            <a:r>
              <a:rPr lang="en-US" sz="2800" b="1" dirty="0"/>
              <a:t>H</a:t>
            </a:r>
            <a:r>
              <a:rPr lang="en-US" sz="2800" b="1" baseline="-25000" dirty="0"/>
              <a:t>6</a:t>
            </a:r>
            <a:r>
              <a:rPr lang="en-US" sz="2800" b="1" dirty="0"/>
              <a:t>Cl</a:t>
            </a:r>
            <a:r>
              <a:rPr lang="en-US" sz="2800" b="1" baseline="-25000" dirty="0"/>
              <a:t>6</a:t>
            </a:r>
            <a:endParaRPr lang="en-US" sz="28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200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9603" y="-1144969"/>
            <a:ext cx="10364451" cy="1596177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39603" y="570949"/>
            <a:ext cx="10363826" cy="34241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сгорании 25,2 г органического вещества образовалось 40,32 л 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углекислого газа и 32,4 г воды. Плотность паров этого вещества по кислороду составляет 2,63. Найдите молекулярную формулу этого вещества и составьте структурные формулы его изомерам, Дайте названия изомерам.</a:t>
            </a:r>
          </a:p>
          <a:p>
            <a:pPr marL="0" indent="0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 объём воздуха, необходимый для сгорания 320 л метана 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.)?</a:t>
            </a:r>
          </a:p>
        </p:txBody>
      </p:sp>
    </p:spTree>
    <p:extLst>
      <p:ext uri="{BB962C8B-B14F-4D97-AF65-F5344CB8AC3E}">
        <p14:creationId xmlns:p14="http://schemas.microsoft.com/office/powerpoint/2010/main" val="96228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717755" y="0"/>
            <a:ext cx="10766322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40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3243" y="236679"/>
            <a:ext cx="10364451" cy="11801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60773" y="136196"/>
            <a:ext cx="11816861" cy="56928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Установите соответствие между названием соединения и общей формулой гомологического ряда, к которому оно принадлежит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56827"/>
              </p:ext>
            </p:extLst>
          </p:nvPr>
        </p:nvGraphicFramePr>
        <p:xfrm>
          <a:off x="12192000" y="4225638"/>
          <a:ext cx="37084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162560"/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763953"/>
              </p:ext>
            </p:extLst>
          </p:nvPr>
        </p:nvGraphicFramePr>
        <p:xfrm>
          <a:off x="624672" y="2214694"/>
          <a:ext cx="10942656" cy="4162552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471328"/>
                <a:gridCol w="5471328"/>
              </a:tblGrid>
              <a:tr h="4396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Название соединения</a:t>
                      </a:r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Общая формула</a:t>
                      </a:r>
                    </a:p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prstClr val="black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2800" u="none" strike="noStrike" kern="1200" cap="all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А) дивинил                                                                                                                       </a:t>
                      </a:r>
                      <a:endParaRPr kumimoji="0" lang="ru-RU" sz="2800" b="0" i="0" u="none" strike="noStrike" kern="1200" cap="all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1)</a:t>
                      </a:r>
                      <a:r>
                        <a:rPr lang="en-US" sz="2800" dirty="0" smtClean="0">
                          <a:effectLst/>
                        </a:rPr>
                        <a:t>C</a:t>
                      </a:r>
                      <a:r>
                        <a:rPr lang="en-US" sz="2800" baseline="-25000" dirty="0" smtClean="0">
                          <a:effectLst/>
                        </a:rPr>
                        <a:t>n</a:t>
                      </a:r>
                      <a:r>
                        <a:rPr lang="en-US" sz="2800" dirty="0" smtClean="0">
                          <a:effectLst/>
                        </a:rPr>
                        <a:t>H</a:t>
                      </a:r>
                      <a:r>
                        <a:rPr lang="en-US" sz="2800" baseline="-25000" dirty="0" smtClean="0">
                          <a:effectLst/>
                        </a:rPr>
                        <a:t>2n+2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prstClr val="black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2800" u="none" strike="noStrike" kern="1200" cap="all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Б) </a:t>
                      </a:r>
                      <a:r>
                        <a:rPr kumimoji="0" lang="ru-RU" sz="2800" u="none" strike="noStrike" kern="1200" cap="all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метилпропан</a:t>
                      </a:r>
                      <a:endParaRPr kumimoji="0" lang="ru-RU" sz="2800" b="0" i="0" u="none" strike="noStrike" kern="1200" cap="all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2)</a:t>
                      </a:r>
                      <a:r>
                        <a:rPr lang="en-US" sz="2800" dirty="0" smtClean="0">
                          <a:effectLst/>
                        </a:rPr>
                        <a:t>C</a:t>
                      </a:r>
                      <a:r>
                        <a:rPr lang="en-US" sz="2800" baseline="-25000" dirty="0" smtClean="0">
                          <a:effectLst/>
                        </a:rPr>
                        <a:t>n</a:t>
                      </a:r>
                      <a:r>
                        <a:rPr lang="en-US" sz="2800" dirty="0" smtClean="0">
                          <a:effectLst/>
                        </a:rPr>
                        <a:t>H</a:t>
                      </a:r>
                      <a:r>
                        <a:rPr lang="en-US" sz="2800" baseline="-25000" dirty="0" smtClean="0">
                          <a:effectLst/>
                        </a:rPr>
                        <a:t>2n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prstClr val="black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2800" u="none" strike="noStrike" kern="1200" cap="all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В) </a:t>
                      </a:r>
                      <a:r>
                        <a:rPr kumimoji="0" lang="ru-RU" sz="2800" u="none" strike="noStrike" kern="1200" cap="all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циклобутан</a:t>
                      </a:r>
                      <a:endParaRPr kumimoji="0" lang="ru-RU" sz="2800" b="0" i="0" u="none" strike="noStrike" kern="1200" cap="all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3)</a:t>
                      </a:r>
                      <a:r>
                        <a:rPr lang="en-US" sz="2800" dirty="0" smtClean="0">
                          <a:effectLst/>
                        </a:rPr>
                        <a:t>C</a:t>
                      </a:r>
                      <a:r>
                        <a:rPr lang="en-US" sz="2800" baseline="-25000" dirty="0" smtClean="0">
                          <a:effectLst/>
                        </a:rPr>
                        <a:t>n</a:t>
                      </a:r>
                      <a:r>
                        <a:rPr lang="en-US" sz="2800" dirty="0" smtClean="0">
                          <a:effectLst/>
                        </a:rPr>
                        <a:t>H</a:t>
                      </a:r>
                      <a:r>
                        <a:rPr lang="en-US" sz="2800" baseline="-25000" dirty="0" smtClean="0">
                          <a:effectLst/>
                        </a:rPr>
                        <a:t>2n-2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prstClr val="black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2800" u="none" strike="noStrike" kern="1200" cap="all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Г) </a:t>
                      </a:r>
                      <a:r>
                        <a:rPr kumimoji="0" lang="ru-RU" sz="2800" u="none" strike="noStrike" kern="1200" cap="all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октен</a:t>
                      </a:r>
                      <a:endParaRPr kumimoji="0" lang="ru-RU" sz="2800" b="0" i="0" u="none" strike="noStrike" kern="1200" cap="all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4)</a:t>
                      </a:r>
                      <a:r>
                        <a:rPr lang="en-US" sz="2800" dirty="0" smtClean="0">
                          <a:effectLst/>
                        </a:rPr>
                        <a:t>C</a:t>
                      </a:r>
                      <a:r>
                        <a:rPr lang="en-US" sz="2800" baseline="-25000" dirty="0" smtClean="0">
                          <a:effectLst/>
                        </a:rPr>
                        <a:t>n</a:t>
                      </a:r>
                      <a:r>
                        <a:rPr lang="en-US" sz="2800" dirty="0" smtClean="0">
                          <a:effectLst/>
                        </a:rPr>
                        <a:t>H</a:t>
                      </a:r>
                      <a:r>
                        <a:rPr lang="en-US" sz="2800" baseline="-25000" dirty="0" smtClean="0">
                          <a:effectLst/>
                        </a:rPr>
                        <a:t>2n-4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5)</a:t>
                      </a:r>
                      <a:r>
                        <a:rPr lang="en-US" sz="2800" dirty="0" smtClean="0">
                          <a:effectLst/>
                        </a:rPr>
                        <a:t>C</a:t>
                      </a:r>
                      <a:r>
                        <a:rPr lang="en-US" sz="2800" baseline="-25000" dirty="0" smtClean="0">
                          <a:effectLst/>
                        </a:rPr>
                        <a:t>n</a:t>
                      </a:r>
                      <a:r>
                        <a:rPr lang="en-US" sz="2800" dirty="0" smtClean="0">
                          <a:effectLst/>
                        </a:rPr>
                        <a:t>H</a:t>
                      </a:r>
                      <a:r>
                        <a:rPr lang="en-US" sz="2800" baseline="-25000" dirty="0" smtClean="0">
                          <a:effectLst/>
                        </a:rPr>
                        <a:t>2n-6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009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3485" y="116099"/>
            <a:ext cx="10364451" cy="1596177"/>
          </a:xfrm>
        </p:spPr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Среди перечисленных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аренам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соответствуют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262715236"/>
              </p:ext>
            </p:extLst>
          </p:nvPr>
        </p:nvGraphicFramePr>
        <p:xfrm>
          <a:off x="763675" y="1162067"/>
          <a:ext cx="10363200" cy="52939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181600"/>
                <a:gridCol w="5181600"/>
              </a:tblGrid>
              <a:tr h="8480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C</a:t>
                      </a:r>
                      <a:r>
                        <a:rPr lang="en-US" sz="28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8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38125"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1) АБД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480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Б) C</a:t>
                      </a:r>
                      <a:r>
                        <a:rPr lang="en-US" sz="28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8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38125"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2) БГЕ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480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C</a:t>
                      </a:r>
                      <a:r>
                        <a:rPr lang="en-US" sz="28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8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38125"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3) БВГ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480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C</a:t>
                      </a:r>
                      <a:r>
                        <a:rPr lang="en-US" sz="28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8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4) АДЕ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480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C</a:t>
                      </a:r>
                      <a:r>
                        <a:rPr lang="en-US" sz="28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8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480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</a:t>
                      </a:r>
                      <a:r>
                        <a:rPr lang="en-US" sz="28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8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28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51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49" y="266825"/>
            <a:ext cx="10364451" cy="1596177"/>
          </a:xfrm>
        </p:spPr>
        <p:txBody>
          <a:bodyPr>
            <a:normAutofit fontScale="90000"/>
          </a:bodyPr>
          <a:lstStyle/>
          <a:p>
            <a:pPr marL="0" indent="0" algn="l"/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Установите соответствие между формулой вещества и классом (группой) </a:t>
            </a:r>
            <a:b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органических соединений, к которому(ой) оно принадлежит.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04344735"/>
              </p:ext>
            </p:extLst>
          </p:nvPr>
        </p:nvGraphicFramePr>
        <p:xfrm>
          <a:off x="331596" y="1683675"/>
          <a:ext cx="11445072" cy="43754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22536"/>
                <a:gridCol w="5722536"/>
              </a:tblGrid>
              <a:tr h="101315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ФОРМУЛА ВЕЩЕСТВА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 (ГРУППА) ОРГАНИЧЕСКИХ СОЕДИНЕНИЙ</a:t>
                      </a:r>
                    </a:p>
                    <a:p>
                      <a:pPr algn="ctr"/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419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А) СН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=СН-(СН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-СН(СН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)-СН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</a:t>
                      </a:r>
                      <a:r>
                        <a:rPr lang="ru-RU" sz="2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алканы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1246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Б) СН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-СН(СН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)-СН(СН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)-СН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</a:t>
                      </a:r>
                      <a:r>
                        <a:rPr lang="ru-RU" sz="2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алкены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325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В) СН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=СН-СН(СН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)-СН=СН-СН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</a:t>
                      </a:r>
                      <a:r>
                        <a:rPr lang="ru-RU" sz="2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Алкадиены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Г) СН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-СН(СН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)-С≡С-СН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-СН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</a:t>
                      </a:r>
                      <a:r>
                        <a:rPr lang="ru-RU" sz="2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циклоалканы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22515">
                <a:tc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 </a:t>
                      </a:r>
                      <a:r>
                        <a:rPr lang="ru-RU" sz="2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алкины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6) арены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0462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5284" y="166233"/>
            <a:ext cx="10364451" cy="1596177"/>
          </a:xfrm>
        </p:spPr>
        <p:txBody>
          <a:bodyPr>
            <a:normAutofit/>
          </a:bodyPr>
          <a:lstStyle/>
          <a:p>
            <a:pPr marL="0" indent="0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Среди перечисленных формул: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алкадиенам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13336567"/>
              </p:ext>
            </p:extLst>
          </p:nvPr>
        </p:nvGraphicFramePr>
        <p:xfrm>
          <a:off x="826535" y="1629544"/>
          <a:ext cx="10363200" cy="339440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181600"/>
                <a:gridCol w="5181600"/>
              </a:tblGrid>
              <a:tr h="690869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А) С</a:t>
                      </a:r>
                      <a:r>
                        <a:rPr lang="ru-RU" sz="28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28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АБД</a:t>
                      </a:r>
                    </a:p>
                  </a:txBody>
                  <a:tcPr/>
                </a:tc>
              </a:tr>
              <a:tr h="630893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70000"/>
                        </a:lnSpc>
                        <a:spcAft>
                          <a:spcPts val="800"/>
                        </a:spcAft>
                        <a:buClr>
                          <a:prstClr val="black"/>
                        </a:buClr>
                        <a:buNone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Б) С</a:t>
                      </a:r>
                      <a:r>
                        <a:rPr lang="ru-RU" sz="28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28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БГД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70000"/>
                        </a:lnSpc>
                        <a:spcAft>
                          <a:spcPts val="800"/>
                        </a:spcAft>
                        <a:buClr>
                          <a:prstClr val="black"/>
                        </a:buClr>
                        <a:buNone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 С</a:t>
                      </a:r>
                      <a:r>
                        <a:rPr lang="ru-RU" sz="28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28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ВГЕ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70000"/>
                        </a:lnSpc>
                        <a:spcAft>
                          <a:spcPts val="800"/>
                        </a:spcAft>
                        <a:buClr>
                          <a:prstClr val="black"/>
                        </a:buClr>
                        <a:buNone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Г) С</a:t>
                      </a:r>
                      <a:r>
                        <a:rPr lang="ru-RU" sz="28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28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ГДЕ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Д) С</a:t>
                      </a:r>
                      <a:r>
                        <a:rPr lang="ru-RU" sz="28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28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Е) С</a:t>
                      </a:r>
                      <a:r>
                        <a:rPr lang="ru-RU" sz="28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2800" b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4324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8452" y="864324"/>
            <a:ext cx="10364451" cy="394205"/>
          </a:xfrm>
        </p:spPr>
        <p:txBody>
          <a:bodyPr>
            <a:normAutofit fontScale="90000"/>
          </a:bodyPr>
          <a:lstStyle/>
          <a:p>
            <a:pPr marL="0" indent="0" algn="l">
              <a:lnSpc>
                <a:spcPct val="50000"/>
              </a:lnSpc>
            </a:pP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Структурных изомеров не 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имеет: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67342" y="774267"/>
            <a:ext cx="11052709" cy="58526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Бутан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пропан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2-метилпентан</a:t>
            </a:r>
            <a:b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циклогексан</a:t>
            </a:r>
          </a:p>
          <a:p>
            <a:pPr marL="0" indent="0">
              <a:buNone/>
            </a:pP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Для вещества состава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b="1" baseline="-25000" dirty="0"/>
              <a:t>3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800" b="1" baseline="-25000" dirty="0"/>
              <a:t>8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характерно(а): </a:t>
            </a:r>
          </a:p>
          <a:p>
            <a:pPr marL="457200" indent="-457200">
              <a:buAutoNum type="arabicParenR"/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существование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структурных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изомеров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одинарная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связь между атомами углерода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n-US" sz="2400" b="1" dirty="0"/>
              <a:t>SP</a:t>
            </a:r>
            <a:r>
              <a:rPr lang="en-US" sz="2400" b="1" baseline="30000" dirty="0"/>
              <a:t>2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-гибридизация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орбиталей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атомов углерода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наличие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π-связи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атомами углерода</a:t>
            </a:r>
          </a:p>
          <a:p>
            <a:pPr marL="0" indent="0">
              <a:buNone/>
            </a:pPr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77502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5117" y="107240"/>
            <a:ext cx="10364451" cy="1033302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Укажите пару гомологов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12329" y="1020073"/>
            <a:ext cx="10363826" cy="4584314"/>
          </a:xfrm>
        </p:spPr>
        <p:txBody>
          <a:bodyPr>
            <a:normAutofit lnSpcReduction="10000"/>
          </a:bodyPr>
          <a:lstStyle/>
          <a:p>
            <a:pPr indent="0" algn="just">
              <a:lnSpc>
                <a:spcPct val="50000"/>
              </a:lnSpc>
              <a:spcAft>
                <a:spcPts val="0"/>
              </a:spcAft>
              <a:buNone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пропен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бутин-1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50000"/>
              </a:lnSpc>
              <a:spcAft>
                <a:spcPts val="0"/>
              </a:spcAft>
              <a:buNone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2) толуол и этилбензол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50000"/>
              </a:lnSpc>
              <a:spcAft>
                <a:spcPts val="0"/>
              </a:spcAft>
              <a:buNone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3) бутен-2 и бутен-1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50000"/>
              </a:lnSpc>
              <a:spcAft>
                <a:spcPts val="0"/>
              </a:spcAft>
              <a:buNone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4) бензол и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стирол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(винилбензол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indent="0" algn="just">
              <a:lnSpc>
                <a:spcPct val="50000"/>
              </a:lnSpc>
              <a:spcAft>
                <a:spcPts val="0"/>
              </a:spcAft>
              <a:buNone/>
            </a:pP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Изомером бензола является соединение, формула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которого:</a:t>
            </a:r>
          </a:p>
          <a:p>
            <a:pPr marL="0" indent="0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50000"/>
              </a:lnSpc>
              <a:spcAft>
                <a:spcPts val="800"/>
              </a:spcAft>
              <a:buNone/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СН</a:t>
            </a:r>
            <a:r>
              <a:rPr lang="ru-RU" sz="24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=СН-С≡С-СН=СН</a:t>
            </a:r>
            <a:r>
              <a:rPr lang="ru-RU" sz="24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50000"/>
              </a:lnSpc>
              <a:spcAft>
                <a:spcPts val="800"/>
              </a:spcAft>
              <a:buNone/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СН</a:t>
            </a:r>
            <a:r>
              <a:rPr lang="ru-RU" sz="24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-СН</a:t>
            </a:r>
            <a:r>
              <a:rPr lang="ru-RU" sz="24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-С≡С-СН</a:t>
            </a:r>
            <a:r>
              <a:rPr lang="ru-RU" sz="24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-СН</a:t>
            </a:r>
            <a:r>
              <a:rPr lang="ru-RU" sz="24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50000"/>
              </a:lnSpc>
              <a:spcAft>
                <a:spcPts val="800"/>
              </a:spcAft>
              <a:buNone/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В) С</a:t>
            </a:r>
            <a:r>
              <a:rPr lang="ru-RU" sz="24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ru-RU" sz="24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-СН=СН-СН</a:t>
            </a:r>
            <a:r>
              <a:rPr lang="ru-RU" sz="24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50000"/>
              </a:lnSpc>
              <a:spcAft>
                <a:spcPts val="800"/>
              </a:spcAft>
              <a:buNone/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Г) СН</a:t>
            </a:r>
            <a:r>
              <a:rPr lang="ru-RU" sz="24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=СН-СН</a:t>
            </a:r>
            <a:r>
              <a:rPr lang="ru-RU" sz="24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-СН</a:t>
            </a:r>
            <a:r>
              <a:rPr lang="ru-RU" sz="24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-СН</a:t>
            </a:r>
            <a:r>
              <a:rPr lang="ru-RU" sz="24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-СН</a:t>
            </a:r>
            <a:r>
              <a:rPr lang="ru-RU" sz="24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50000"/>
              </a:lnSpc>
              <a:spcAft>
                <a:spcPts val="0"/>
              </a:spcAft>
              <a:buNone/>
            </a:pP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344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323" y="-1596177"/>
            <a:ext cx="10364451" cy="1596177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86814"/>
            <a:ext cx="10363826" cy="6440128"/>
          </a:xfrm>
        </p:spPr>
        <p:txBody>
          <a:bodyPr>
            <a:normAutofit/>
          </a:bodyPr>
          <a:lstStyle/>
          <a:p>
            <a:pPr marL="0" indent="0">
              <a:lnSpc>
                <a:spcPct val="50000"/>
              </a:lnSpc>
              <a:spcAft>
                <a:spcPts val="800"/>
              </a:spcAft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Ацетилен в лаборатории можно получить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</a:p>
          <a:p>
            <a:pPr marL="0" indent="0">
              <a:lnSpc>
                <a:spcPct val="50000"/>
              </a:lnSpc>
              <a:spcAft>
                <a:spcPts val="800"/>
              </a:spcAft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взаимодействии: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180000" algn="just">
              <a:spcAft>
                <a:spcPts val="0"/>
              </a:spcAft>
              <a:buAutoNum type="arabicParenR"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углерода с водородом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180000" algn="just">
              <a:spcAft>
                <a:spcPts val="0"/>
              </a:spcAft>
              <a:buAutoNum type="arabicParenR"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карбида алюминия с водой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180000" algn="just">
              <a:spcAft>
                <a:spcPts val="0"/>
              </a:spcAft>
              <a:buAutoNum type="arabicParenR"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карбида кальция с водой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180000" algn="just">
              <a:spcAft>
                <a:spcPts val="0"/>
              </a:spcAft>
              <a:buAutoNum type="arabicParenR"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хлорметана с натрием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В одну стадию бутан можно получить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из: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AutoNum type="arabicParenR"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бутанола-1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AutoNum type="arabicParenR"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бутановой кислоты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AutoNum type="arabicParenR"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бутена-1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AutoNum type="arabicParenR"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бутанола-2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972029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B31D25-712D-46FD-A9DF-85443E555627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2E158AC7-AA74-4FE4-9207-24EA2187AA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7E0B37-40BF-4857-B2E5-B52E6B39D4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Оформление Лаборатория</Template>
  <TotalTime>0</TotalTime>
  <Words>446</Words>
  <Application>Microsoft Office PowerPoint</Application>
  <PresentationFormat>Широкоэкранный</PresentationFormat>
  <Paragraphs>103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Tw Cen MT</vt:lpstr>
      <vt:lpstr>Капля</vt:lpstr>
      <vt:lpstr>Генетическая связь между классами углеводородов</vt:lpstr>
      <vt:lpstr>Презентация PowerPoint</vt:lpstr>
      <vt:lpstr>Презентация PowerPoint</vt:lpstr>
      <vt:lpstr>2. Среди перечисленных формул аренам соответствуют :  </vt:lpstr>
      <vt:lpstr>3. Установите соответствие между формулой вещества и классом (группой)  органических соединений, к которому(ой) оно принадлежит. </vt:lpstr>
      <vt:lpstr>4. Среди перечисленных формул: алкадиенам соответствуют </vt:lpstr>
      <vt:lpstr>5. Структурных изомеров не имеет:     </vt:lpstr>
      <vt:lpstr>7. Укажите пару гомологов</vt:lpstr>
      <vt:lpstr>Презентация PowerPoint</vt:lpstr>
      <vt:lpstr>11. Бутен-2 можно получить дегидратацией: </vt:lpstr>
      <vt:lpstr>13. Построить структурные формулы различных изомеров и одного гомолога для следующих веществ:  а) циклобутана, б) 4-метилпентина-1  Дать названия всем веществам по систематической номенклатуре. </vt:lpstr>
      <vt:lpstr>Презентация PowerPoint</vt:lpstr>
      <vt:lpstr>Презентация PowerPoint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2023-01-09T09:02:08Z</dcterms:created>
  <dcterms:modified xsi:type="dcterms:W3CDTF">2023-01-09T10:11:50Z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